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ma" ContentType="audio/x-ms-wma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66"/>
  </p:handoutMasterIdLst>
  <p:sldIdLst>
    <p:sldId id="369" r:id="rId4"/>
    <p:sldId id="337" r:id="rId6"/>
    <p:sldId id="771" r:id="rId7"/>
    <p:sldId id="772" r:id="rId8"/>
    <p:sldId id="773" r:id="rId9"/>
    <p:sldId id="774" r:id="rId10"/>
    <p:sldId id="769" r:id="rId11"/>
    <p:sldId id="820" r:id="rId12"/>
    <p:sldId id="865" r:id="rId13"/>
    <p:sldId id="770" r:id="rId14"/>
    <p:sldId id="821" r:id="rId15"/>
    <p:sldId id="822" r:id="rId16"/>
    <p:sldId id="505" r:id="rId17"/>
    <p:sldId id="866" r:id="rId18"/>
    <p:sldId id="867" r:id="rId19"/>
    <p:sldId id="868" r:id="rId20"/>
    <p:sldId id="869" r:id="rId21"/>
    <p:sldId id="870" r:id="rId22"/>
    <p:sldId id="871" r:id="rId23"/>
    <p:sldId id="872" r:id="rId24"/>
    <p:sldId id="873" r:id="rId25"/>
    <p:sldId id="699" r:id="rId26"/>
    <p:sldId id="874" r:id="rId27"/>
    <p:sldId id="875" r:id="rId28"/>
    <p:sldId id="700" r:id="rId29"/>
    <p:sldId id="701" r:id="rId30"/>
    <p:sldId id="702" r:id="rId31"/>
    <p:sldId id="705" r:id="rId32"/>
    <p:sldId id="514" r:id="rId33"/>
    <p:sldId id="564" r:id="rId34"/>
    <p:sldId id="565" r:id="rId35"/>
    <p:sldId id="527" r:id="rId36"/>
    <p:sldId id="686" r:id="rId37"/>
    <p:sldId id="690" r:id="rId38"/>
    <p:sldId id="557" r:id="rId39"/>
    <p:sldId id="742" r:id="rId40"/>
    <p:sldId id="648" r:id="rId41"/>
    <p:sldId id="696" r:id="rId42"/>
    <p:sldId id="644" r:id="rId43"/>
    <p:sldId id="600" r:id="rId44"/>
    <p:sldId id="645" r:id="rId45"/>
    <p:sldId id="646" r:id="rId46"/>
    <p:sldId id="704" r:id="rId47"/>
    <p:sldId id="706" r:id="rId48"/>
    <p:sldId id="710" r:id="rId49"/>
    <p:sldId id="583" r:id="rId50"/>
    <p:sldId id="711" r:id="rId51"/>
    <p:sldId id="713" r:id="rId52"/>
    <p:sldId id="714" r:id="rId53"/>
    <p:sldId id="715" r:id="rId54"/>
    <p:sldId id="716" r:id="rId55"/>
    <p:sldId id="717" r:id="rId56"/>
    <p:sldId id="709" r:id="rId57"/>
    <p:sldId id="581" r:id="rId58"/>
    <p:sldId id="707" r:id="rId59"/>
    <p:sldId id="604" r:id="rId60"/>
    <p:sldId id="605" r:id="rId61"/>
    <p:sldId id="606" r:id="rId62"/>
    <p:sldId id="607" r:id="rId63"/>
    <p:sldId id="708" r:id="rId64"/>
    <p:sldId id="669" r:id="rId65"/>
  </p:sldIdLst>
  <p:sldSz cx="12192000" cy="6858000"/>
  <p:notesSz cx="6858000" cy="9144000"/>
  <p:custDataLst>
    <p:tags r:id="rId7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4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0" Type="http://schemas.openxmlformats.org/officeDocument/2006/relationships/tags" Target="tags/tag4.xml"/><Relationship Id="rId7" Type="http://schemas.openxmlformats.org/officeDocument/2006/relationships/slide" Target="slides/slide3.xml"/><Relationship Id="rId69" Type="http://schemas.openxmlformats.org/officeDocument/2006/relationships/tableStyles" Target="tableStyles.xml"/><Relationship Id="rId68" Type="http://schemas.openxmlformats.org/officeDocument/2006/relationships/viewProps" Target="viewProps.xml"/><Relationship Id="rId67" Type="http://schemas.openxmlformats.org/officeDocument/2006/relationships/presProps" Target="presProps.xml"/><Relationship Id="rId66" Type="http://schemas.openxmlformats.org/officeDocument/2006/relationships/handoutMaster" Target="handoutMasters/handoutMaster1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2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幻灯片图像占位符 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9" name="备注占位符 8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C95BD0F-721E-4638-9F6D-350F6CAC7737}" type="slidenum">
              <a:rPr lang="en-US" altLang="zh-CN"/>
            </a:fld>
            <a:endParaRPr lang="en-US" altLang="zh-CN"/>
          </a:p>
        </p:txBody>
      </p:sp>
      <p:sp>
        <p:nvSpPr>
          <p:cNvPr id="102403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87DFE3-5789-41FD-8D10-13AA29ACC927}" type="slidenum">
              <a:rPr lang="en-US" altLang="zh-CN"/>
            </a:fld>
            <a:endParaRPr lang="en-US" altLang="zh-CN"/>
          </a:p>
        </p:txBody>
      </p:sp>
      <p:sp>
        <p:nvSpPr>
          <p:cNvPr id="1024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0240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6D3249D-0DBC-43B7-B4E4-B4393974DB1B}" type="slidenum">
              <a:rPr lang="en-US" altLang="zh-CN"/>
            </a:fld>
            <a:endParaRPr lang="en-US" altLang="zh-CN"/>
          </a:p>
        </p:txBody>
      </p:sp>
      <p:sp>
        <p:nvSpPr>
          <p:cNvPr id="105475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0DD026A3-01F7-4AF8-ABC9-716261685C3A}" type="slidenum">
              <a:rPr lang="en-US" altLang="zh-CN"/>
            </a:fld>
            <a:endParaRPr lang="en-US" altLang="zh-CN"/>
          </a:p>
        </p:txBody>
      </p:sp>
      <p:sp>
        <p:nvSpPr>
          <p:cNvPr id="1054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0547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00355" name="备注占位符 2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0356" name="灯片编号占位符 3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E3E607E-B80F-490B-8E39-4D29FAFBFF4B}" type="slidenum">
              <a:rPr kumimoji="0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EC81-CB39-4C67-9161-1806134593E9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BC6CB-ED26-45E5-AAAF-F8E0571FD7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2D55-3BF0-44DC-8C18-9CFC815D0F88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BC6CB-ED26-45E5-AAAF-F8E0571FD7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38B9E-A27B-42C6-B539-770BF0B782E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BC6CB-ED26-45E5-AAAF-F8E0571FD7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5302" y="908050"/>
            <a:ext cx="10597209" cy="63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5302" y="1600201"/>
            <a:ext cx="10597209" cy="4525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77419" y="419102"/>
            <a:ext cx="7289800" cy="683927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>
                    <a:lumMod val="50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3118247" y="1096995"/>
            <a:ext cx="5955507" cy="31432"/>
            <a:chOff x="3060700" y="4724400"/>
            <a:chExt cx="5955507" cy="31432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3060700" y="4724400"/>
              <a:ext cx="5955507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3060700" y="4755832"/>
              <a:ext cx="59555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19EA6-9D1C-49C6-A556-03DB81277105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83F81-43E2-4994-9781-7F58A4109A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56406-88E3-4239-BF02-D49B80C8158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BC6CB-ED26-45E5-AAAF-F8E0571FD7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A2748-E09E-4501-B999-835F692FC5A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BC6CB-ED26-45E5-AAAF-F8E0571FD7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F7440-746D-445A-9FE7-BF04D9EEF26D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BC6CB-ED26-45E5-AAAF-F8E0571FD7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3433C-75CC-4EBA-8AA7-1831E2CDCD7C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BC6CB-ED26-45E5-AAAF-F8E0571FD7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184C4-2733-4C2C-B7EC-D7D3FA9EBEE4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BC6CB-ED26-45E5-AAAF-F8E0571FD7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CBB7D-77D1-434B-89AB-E34446746B06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BC6CB-ED26-45E5-AAAF-F8E0571FD7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25148-7058-49FE-8131-C3323B251D0A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BC6CB-ED26-45E5-AAAF-F8E0571FD7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296A8-AC0D-4864-BE95-30947BD7090D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BC6CB-ED26-45E5-AAAF-F8E0571FD7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7" Type="http://schemas.openxmlformats.org/officeDocument/2006/relationships/theme" Target="../theme/theme2.xml"/><Relationship Id="rId6" Type="http://schemas.openxmlformats.org/officeDocument/2006/relationships/image" Target="../media/image2.jpeg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6A3106-9408-4B3E-A3F9-9889342A9AFA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BC6CB-ED26-45E5-AAAF-F8E0571FD76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" y="0"/>
            <a:ext cx="12181172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59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608965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7930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6895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5225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6565" indent="-456565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989330" indent="-380365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522095" indent="-304165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2131060" indent="-304165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740025" indent="-304165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3348990" indent="-304165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57955" indent="-304165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66285" indent="-304165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5250" indent="-304165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965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930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6895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5225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4190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3155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2120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1085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.png"/><Relationship Id="rId2" Type="http://schemas.microsoft.com/office/2007/relationships/media" Target="../media/media1.wma"/><Relationship Id="rId1" Type="http://schemas.openxmlformats.org/officeDocument/2006/relationships/audio" Target="../media/media1.wma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4.png"/><Relationship Id="rId1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4.png"/><Relationship Id="rId1" Type="http://schemas.openxmlformats.org/officeDocument/2006/relationships/image" Target="../media/image11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4.png"/><Relationship Id="rId1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4.png"/><Relationship Id="rId1" Type="http://schemas.openxmlformats.org/officeDocument/2006/relationships/image" Target="../media/image11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51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.xml"/><Relationship Id="rId1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image" Target="../media/image54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5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6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6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椭圆 130"/>
          <p:cNvSpPr/>
          <p:nvPr/>
        </p:nvSpPr>
        <p:spPr>
          <a:xfrm>
            <a:off x="2423127" y="1168272"/>
            <a:ext cx="2093502" cy="2086322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453" tIns="51226" rIns="102453" bIns="51226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2" name="椭圆 131"/>
          <p:cNvSpPr/>
          <p:nvPr/>
        </p:nvSpPr>
        <p:spPr>
          <a:xfrm>
            <a:off x="4163510" y="1168272"/>
            <a:ext cx="2093502" cy="2086322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453" tIns="51226" rIns="102453" bIns="51226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3" name="椭圆 132"/>
          <p:cNvSpPr/>
          <p:nvPr/>
        </p:nvSpPr>
        <p:spPr>
          <a:xfrm>
            <a:off x="5917692" y="1168272"/>
            <a:ext cx="2093502" cy="2086322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453" tIns="51226" rIns="102453" bIns="51226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4" name="椭圆 133"/>
          <p:cNvSpPr/>
          <p:nvPr/>
        </p:nvSpPr>
        <p:spPr>
          <a:xfrm>
            <a:off x="7674056" y="1168272"/>
            <a:ext cx="2093502" cy="2086322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453" tIns="51226" rIns="102453" bIns="51226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35" name="组合 134"/>
          <p:cNvGrpSpPr/>
          <p:nvPr/>
        </p:nvGrpSpPr>
        <p:grpSpPr>
          <a:xfrm>
            <a:off x="2585559" y="1311278"/>
            <a:ext cx="1806507" cy="1800312"/>
            <a:chOff x="3768359" y="1725446"/>
            <a:chExt cx="1930605" cy="1930605"/>
          </a:xfrm>
        </p:grpSpPr>
        <p:sp>
          <p:nvSpPr>
            <p:cNvPr id="136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7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EA5E66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39" name="Oval 5"/>
          <p:cNvSpPr>
            <a:spLocks noChangeArrowheads="1"/>
          </p:cNvSpPr>
          <p:nvPr/>
        </p:nvSpPr>
        <p:spPr bwMode="auto">
          <a:xfrm>
            <a:off x="4311941" y="1311278"/>
            <a:ext cx="1806507" cy="1800312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 w="22225">
            <a:solidFill>
              <a:schemeClr val="bg1"/>
            </a:solidFill>
          </a:ln>
          <a:effectLst>
            <a:outerShdw blurRad="304800" dist="38100" dir="27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0" name="Oval 5"/>
          <p:cNvSpPr>
            <a:spLocks noChangeArrowheads="1"/>
          </p:cNvSpPr>
          <p:nvPr/>
        </p:nvSpPr>
        <p:spPr bwMode="auto">
          <a:xfrm>
            <a:off x="4363779" y="1362938"/>
            <a:ext cx="1702830" cy="1696991"/>
          </a:xfrm>
          <a:prstGeom prst="ellipse">
            <a:avLst/>
          </a:prstGeom>
          <a:solidFill>
            <a:srgbClr val="FFAB3F"/>
          </a:solidFill>
          <a:ln>
            <a:noFill/>
          </a:ln>
          <a:effectLst>
            <a:innerShdw blurRad="88900" dist="50800" dir="16200000">
              <a:prstClr val="black">
                <a:alpha val="38000"/>
              </a:prstClr>
            </a:innerShdw>
          </a:effectLst>
        </p:spPr>
        <p:txBody>
          <a:bodyPr vert="horz" wrap="square" lIns="91419" tIns="45709" rIns="91419" bIns="45709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41" name="组合 140"/>
          <p:cNvGrpSpPr/>
          <p:nvPr/>
        </p:nvGrpSpPr>
        <p:grpSpPr>
          <a:xfrm>
            <a:off x="6060070" y="1311278"/>
            <a:ext cx="1806507" cy="1800312"/>
            <a:chOff x="3768359" y="1725446"/>
            <a:chExt cx="1930605" cy="1930605"/>
          </a:xfrm>
        </p:grpSpPr>
        <p:sp>
          <p:nvSpPr>
            <p:cNvPr id="142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00A2B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7800681" y="1311278"/>
            <a:ext cx="1806507" cy="1800312"/>
            <a:chOff x="3768359" y="1725446"/>
            <a:chExt cx="1930605" cy="1930605"/>
          </a:xfrm>
        </p:grpSpPr>
        <p:sp>
          <p:nvSpPr>
            <p:cNvPr id="145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6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EA610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47" name="矩形 146"/>
          <p:cNvSpPr/>
          <p:nvPr/>
        </p:nvSpPr>
        <p:spPr>
          <a:xfrm>
            <a:off x="2867075" y="1521115"/>
            <a:ext cx="1245653" cy="1349627"/>
          </a:xfrm>
          <a:prstGeom prst="rect">
            <a:avLst/>
          </a:prstGeom>
          <a:effectLst/>
        </p:spPr>
        <p:txBody>
          <a:bodyPr wrap="none" lIns="102453" tIns="51226" rIns="102453" bIns="51226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8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文</a:t>
            </a:r>
            <a:endParaRPr kumimoji="0" lang="zh-CN" altLang="en-US" sz="8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8" name="矩形 147"/>
          <p:cNvSpPr/>
          <p:nvPr/>
        </p:nvSpPr>
        <p:spPr>
          <a:xfrm>
            <a:off x="4584182" y="1521115"/>
            <a:ext cx="1245653" cy="1349627"/>
          </a:xfrm>
          <a:prstGeom prst="rect">
            <a:avLst/>
          </a:prstGeom>
          <a:effectLst/>
        </p:spPr>
        <p:txBody>
          <a:bodyPr wrap="none" lIns="102453" tIns="51226" rIns="102453" bIns="51226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8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献</a:t>
            </a:r>
            <a:endParaRPr kumimoji="0" lang="zh-CN" altLang="en-US" sz="8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9" name="矩形 148"/>
          <p:cNvSpPr/>
          <p:nvPr/>
        </p:nvSpPr>
        <p:spPr>
          <a:xfrm>
            <a:off x="6364784" y="1521115"/>
            <a:ext cx="1245653" cy="1349627"/>
          </a:xfrm>
          <a:prstGeom prst="rect">
            <a:avLst/>
          </a:prstGeom>
          <a:effectLst/>
        </p:spPr>
        <p:txBody>
          <a:bodyPr wrap="none" lIns="102453" tIns="51226" rIns="102453" bIns="51226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8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检</a:t>
            </a:r>
            <a:endParaRPr kumimoji="0" lang="zh-CN" altLang="en-US" sz="8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8105918" y="1478519"/>
            <a:ext cx="1245653" cy="1349627"/>
          </a:xfrm>
          <a:prstGeom prst="rect">
            <a:avLst/>
          </a:prstGeom>
          <a:effectLst/>
        </p:spPr>
        <p:txBody>
          <a:bodyPr wrap="none" lIns="102453" tIns="51226" rIns="102453" bIns="51226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8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索</a:t>
            </a:r>
            <a:endParaRPr kumimoji="0" lang="zh-CN" altLang="en-US" sz="8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51" name="组合 150"/>
          <p:cNvGrpSpPr/>
          <p:nvPr/>
        </p:nvGrpSpPr>
        <p:grpSpPr>
          <a:xfrm>
            <a:off x="1991590" y="2143943"/>
            <a:ext cx="431536" cy="430056"/>
            <a:chOff x="3768359" y="1725446"/>
            <a:chExt cx="1930605" cy="1930605"/>
          </a:xfrm>
        </p:grpSpPr>
        <p:sp>
          <p:nvSpPr>
            <p:cNvPr id="152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3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EA610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54" name="组合 153"/>
          <p:cNvGrpSpPr/>
          <p:nvPr/>
        </p:nvGrpSpPr>
        <p:grpSpPr>
          <a:xfrm>
            <a:off x="1569482" y="1951768"/>
            <a:ext cx="301964" cy="300928"/>
            <a:chOff x="3768359" y="1725446"/>
            <a:chExt cx="1930605" cy="1930605"/>
          </a:xfrm>
          <a:solidFill>
            <a:srgbClr val="EA5E66"/>
          </a:solidFill>
        </p:grpSpPr>
        <p:sp>
          <p:nvSpPr>
            <p:cNvPr id="155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pFill/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6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grpFill/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57" name="组合 156"/>
          <p:cNvGrpSpPr/>
          <p:nvPr/>
        </p:nvGrpSpPr>
        <p:grpSpPr>
          <a:xfrm>
            <a:off x="4112487" y="1255111"/>
            <a:ext cx="216398" cy="215655"/>
            <a:chOff x="3768359" y="1725446"/>
            <a:chExt cx="1930605" cy="1930605"/>
          </a:xfrm>
        </p:grpSpPr>
        <p:sp>
          <p:nvSpPr>
            <p:cNvPr id="158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9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EA610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5931197" y="1197268"/>
            <a:ext cx="308786" cy="307727"/>
            <a:chOff x="3768359" y="1725446"/>
            <a:chExt cx="1930605" cy="1930605"/>
          </a:xfrm>
        </p:grpSpPr>
        <p:sp>
          <p:nvSpPr>
            <p:cNvPr id="161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2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F7636B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63" name="组合 162"/>
          <p:cNvGrpSpPr/>
          <p:nvPr/>
        </p:nvGrpSpPr>
        <p:grpSpPr>
          <a:xfrm>
            <a:off x="5909088" y="2947459"/>
            <a:ext cx="266481" cy="265568"/>
            <a:chOff x="3768359" y="1725446"/>
            <a:chExt cx="1930605" cy="1930605"/>
          </a:xfrm>
        </p:grpSpPr>
        <p:sp>
          <p:nvSpPr>
            <p:cNvPr id="164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5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00A2B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66" name="组合 165"/>
          <p:cNvGrpSpPr/>
          <p:nvPr/>
        </p:nvGrpSpPr>
        <p:grpSpPr>
          <a:xfrm>
            <a:off x="4224225" y="2925061"/>
            <a:ext cx="274147" cy="273207"/>
            <a:chOff x="3768359" y="1725446"/>
            <a:chExt cx="1930605" cy="1930605"/>
          </a:xfrm>
        </p:grpSpPr>
        <p:sp>
          <p:nvSpPr>
            <p:cNvPr id="167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8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F7636B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69" name="组合 168"/>
          <p:cNvGrpSpPr/>
          <p:nvPr/>
        </p:nvGrpSpPr>
        <p:grpSpPr>
          <a:xfrm>
            <a:off x="7717546" y="1093920"/>
            <a:ext cx="269944" cy="269018"/>
            <a:chOff x="3768359" y="1725446"/>
            <a:chExt cx="1930605" cy="1930605"/>
          </a:xfrm>
        </p:grpSpPr>
        <p:sp>
          <p:nvSpPr>
            <p:cNvPr id="170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1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72" name="组合 171"/>
          <p:cNvGrpSpPr/>
          <p:nvPr/>
        </p:nvGrpSpPr>
        <p:grpSpPr>
          <a:xfrm>
            <a:off x="7823792" y="3016902"/>
            <a:ext cx="238509" cy="237691"/>
            <a:chOff x="3768359" y="1725446"/>
            <a:chExt cx="1930605" cy="1930605"/>
          </a:xfrm>
        </p:grpSpPr>
        <p:sp>
          <p:nvSpPr>
            <p:cNvPr id="173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4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00A2B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75" name="组合 174"/>
          <p:cNvGrpSpPr/>
          <p:nvPr/>
        </p:nvGrpSpPr>
        <p:grpSpPr>
          <a:xfrm>
            <a:off x="9656270" y="2067289"/>
            <a:ext cx="431536" cy="430056"/>
            <a:chOff x="3768359" y="1725446"/>
            <a:chExt cx="1930605" cy="1930605"/>
          </a:xfrm>
        </p:grpSpPr>
        <p:sp>
          <p:nvSpPr>
            <p:cNvPr id="176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7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F7636B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78" name="组合 177"/>
          <p:cNvGrpSpPr/>
          <p:nvPr/>
        </p:nvGrpSpPr>
        <p:grpSpPr>
          <a:xfrm>
            <a:off x="10185564" y="1885611"/>
            <a:ext cx="301964" cy="300928"/>
            <a:chOff x="3768359" y="1725446"/>
            <a:chExt cx="1930605" cy="1930605"/>
          </a:xfrm>
        </p:grpSpPr>
        <p:sp>
          <p:nvSpPr>
            <p:cNvPr id="179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0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FDA93E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81" name="组合 180"/>
          <p:cNvGrpSpPr/>
          <p:nvPr/>
        </p:nvGrpSpPr>
        <p:grpSpPr>
          <a:xfrm>
            <a:off x="10631030" y="2144870"/>
            <a:ext cx="216398" cy="215655"/>
            <a:chOff x="3768359" y="1725446"/>
            <a:chExt cx="1930605" cy="1930605"/>
          </a:xfrm>
        </p:grpSpPr>
        <p:sp>
          <p:nvSpPr>
            <p:cNvPr id="182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3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0094A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84" name="组合 183"/>
          <p:cNvGrpSpPr/>
          <p:nvPr/>
        </p:nvGrpSpPr>
        <p:grpSpPr>
          <a:xfrm>
            <a:off x="1128598" y="2104376"/>
            <a:ext cx="216398" cy="215655"/>
            <a:chOff x="3768359" y="1725446"/>
            <a:chExt cx="1930605" cy="1930605"/>
          </a:xfrm>
        </p:grpSpPr>
        <p:sp>
          <p:nvSpPr>
            <p:cNvPr id="185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6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0094A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87" name="圆角矩形 186"/>
          <p:cNvSpPr/>
          <p:nvPr/>
        </p:nvSpPr>
        <p:spPr>
          <a:xfrm>
            <a:off x="3654970" y="3852632"/>
            <a:ext cx="4861239" cy="672074"/>
          </a:xfrm>
          <a:prstGeom prst="roundRect">
            <a:avLst>
              <a:gd name="adj" fmla="val 4227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4205695" y="3888412"/>
            <a:ext cx="3511851" cy="689610"/>
          </a:xfrm>
          <a:prstGeom prst="rect">
            <a:avLst/>
          </a:prstGeom>
          <a:noFill/>
        </p:spPr>
        <p:txBody>
          <a:bodyPr wrap="square" lIns="121889" tIns="60944" rIns="121889" bIns="60944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7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 践 </a:t>
            </a: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endParaRPr kumimoji="0" lang="zh-CN" altLang="en-US" sz="37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3" name="TextBox 7"/>
          <p:cNvSpPr>
            <a:spLocks noChangeArrowheads="1"/>
          </p:cNvSpPr>
          <p:nvPr/>
        </p:nvSpPr>
        <p:spPr bwMode="auto">
          <a:xfrm>
            <a:off x="2142065" y="4832460"/>
            <a:ext cx="844543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>
                    <a:alpha val="7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6CB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lang="zh-CN" altLang="en-US" sz="3600" b="1" dirty="0">
                <a:solidFill>
                  <a:srgbClr val="006CB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英文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6CB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文献检索实践（期刊论文）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6CB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3" name="TextBox 232"/>
          <p:cNvSpPr txBox="1"/>
          <p:nvPr/>
        </p:nvSpPr>
        <p:spPr>
          <a:xfrm>
            <a:off x="2190328" y="7890561"/>
            <a:ext cx="856041" cy="358788"/>
          </a:xfrm>
          <a:prstGeom prst="rect">
            <a:avLst/>
          </a:prstGeom>
          <a:noFill/>
        </p:spPr>
        <p:txBody>
          <a:bodyPr wrap="none" lIns="81060" tIns="40531" rIns="81060" bIns="40531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延迟符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9" name="05_He'S A Pirate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350313" y="-890480"/>
            <a:ext cx="609459" cy="6094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00"/>
                            </p:stCondLst>
                            <p:childTnLst>
                              <p:par>
                                <p:cTn id="10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500"/>
                            </p:stCondLst>
                            <p:childTnLst>
                              <p:par>
                                <p:cTn id="10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9000"/>
                            </p:stCondLst>
                            <p:childTnLst>
                              <p:par>
                                <p:cTn id="1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2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500"/>
                            </p:stCondLst>
                            <p:childTnLst>
                              <p:par>
                                <p:cTn id="1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2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2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2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2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2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2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2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17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2000"/>
                            </p:stCondLst>
                            <p:childTnLst>
                              <p:par>
                                <p:cTn id="15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2500"/>
                            </p:stCondLst>
                            <p:childTnLst>
                              <p:par>
                                <p:cTn id="1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>
                <p:cTn id="15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31" grpId="0" animBg="1"/>
      <p:bldP spid="132" grpId="0" animBg="1"/>
      <p:bldP spid="133" grpId="0" animBg="1"/>
      <p:bldP spid="134" grpId="0" animBg="1"/>
      <p:bldP spid="147" grpId="0"/>
      <p:bldP spid="148" grpId="0"/>
      <p:bldP spid="149" grpId="0"/>
      <p:bldP spid="150" grpId="0"/>
      <p:bldP spid="187" grpId="0" animBg="1"/>
      <p:bldP spid="188" grpId="0"/>
      <p:bldP spid="193" grpId="0"/>
      <p:bldP spid="23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7880" y="0"/>
            <a:ext cx="10556240" cy="6858000"/>
          </a:xfrm>
          <a:prstGeom prst="rect">
            <a:avLst/>
          </a:prstGeom>
        </p:spPr>
      </p:pic>
      <p:sp>
        <p:nvSpPr>
          <p:cNvPr id="6" name="线形标注 1 5"/>
          <p:cNvSpPr/>
          <p:nvPr/>
        </p:nvSpPr>
        <p:spPr>
          <a:xfrm>
            <a:off x="6435725" y="1552575"/>
            <a:ext cx="2196465" cy="771525"/>
          </a:xfrm>
          <a:prstGeom prst="borderCallout1">
            <a:avLst>
              <a:gd name="adj1" fmla="val 45679"/>
              <a:gd name="adj2" fmla="val 101069"/>
              <a:gd name="adj3" fmla="val 83127"/>
              <a:gd name="adj4" fmla="val 135993"/>
            </a:avLst>
          </a:prstGeom>
          <a:solidFill>
            <a:srgbClr val="FFFF00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检索结果排序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5" name="上箭头 4"/>
          <p:cNvSpPr/>
          <p:nvPr/>
        </p:nvSpPr>
        <p:spPr>
          <a:xfrm>
            <a:off x="9683115" y="2324100"/>
            <a:ext cx="240665" cy="412115"/>
          </a:xfrm>
          <a:prstGeom prst="upArrow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线形标注 1 6"/>
          <p:cNvSpPr/>
          <p:nvPr/>
        </p:nvSpPr>
        <p:spPr>
          <a:xfrm>
            <a:off x="-1129665" y="3441065"/>
            <a:ext cx="2268855" cy="603250"/>
          </a:xfrm>
          <a:prstGeom prst="borderCallout1">
            <a:avLst>
              <a:gd name="adj1" fmla="val 45679"/>
              <a:gd name="adj2" fmla="val 101069"/>
              <a:gd name="adj3" fmla="val -93684"/>
              <a:gd name="adj4" fmla="val 117865"/>
            </a:avLst>
          </a:prstGeom>
          <a:solidFill>
            <a:srgbClr val="FFFF00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可进行二次检索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8" name="流程图: 过程 7"/>
          <p:cNvSpPr/>
          <p:nvPr/>
        </p:nvSpPr>
        <p:spPr>
          <a:xfrm>
            <a:off x="876935" y="1829435"/>
            <a:ext cx="2571115" cy="1056005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过程 8"/>
          <p:cNvSpPr/>
          <p:nvPr/>
        </p:nvSpPr>
        <p:spPr>
          <a:xfrm>
            <a:off x="4039870" y="3819525"/>
            <a:ext cx="1319530" cy="374015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线形标注 1 9"/>
          <p:cNvSpPr/>
          <p:nvPr/>
        </p:nvSpPr>
        <p:spPr>
          <a:xfrm>
            <a:off x="7197725" y="3441065"/>
            <a:ext cx="2256155" cy="485140"/>
          </a:xfrm>
          <a:prstGeom prst="borderCallout1">
            <a:avLst>
              <a:gd name="adj1" fmla="val 42421"/>
              <a:gd name="adj2" fmla="val 1182"/>
              <a:gd name="adj3" fmla="val 103272"/>
              <a:gd name="adj4" fmla="val -98339"/>
            </a:avLst>
          </a:prstGeom>
          <a:solidFill>
            <a:srgbClr val="FFFF00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部分文献可免费获取</a:t>
            </a:r>
            <a:endParaRPr lang="zh-CN" altLang="en-US" b="1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animBg="1"/>
      <p:bldP spid="7" grpId="0" bldLvl="0" animBg="1"/>
      <p:bldP spid="7" grpId="1" animBg="1"/>
      <p:bldP spid="8" grpId="1" bldLvl="0" animBg="1"/>
      <p:bldP spid="9" grpId="1" bldLvl="0" animBg="1"/>
      <p:bldP spid="10" grpId="0" bldLvl="0" animBg="1"/>
      <p:bldP spid="10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精确匹配结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-61595"/>
            <a:ext cx="10058400" cy="6981825"/>
          </a:xfrm>
          <a:prstGeom prst="rect">
            <a:avLst/>
          </a:prstGeom>
        </p:spPr>
      </p:pic>
      <p:sp>
        <p:nvSpPr>
          <p:cNvPr id="4" name="流程图: 过程 3"/>
          <p:cNvSpPr/>
          <p:nvPr/>
        </p:nvSpPr>
        <p:spPr>
          <a:xfrm>
            <a:off x="4001135" y="3274695"/>
            <a:ext cx="1319530" cy="374015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线形标注 1 1"/>
          <p:cNvSpPr/>
          <p:nvPr/>
        </p:nvSpPr>
        <p:spPr>
          <a:xfrm>
            <a:off x="7158990" y="2896235"/>
            <a:ext cx="2256155" cy="485140"/>
          </a:xfrm>
          <a:prstGeom prst="borderCallout1">
            <a:avLst>
              <a:gd name="adj1" fmla="val 42421"/>
              <a:gd name="adj2" fmla="val 1182"/>
              <a:gd name="adj3" fmla="val 103272"/>
              <a:gd name="adj4" fmla="val -98339"/>
            </a:avLst>
          </a:prstGeom>
          <a:solidFill>
            <a:srgbClr val="FFFF00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部分文献可免费获取</a:t>
            </a:r>
            <a:endParaRPr lang="zh-CN" altLang="en-US" b="1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bldLvl="0" animBg="1"/>
      <p:bldP spid="2" grpId="0" bldLvl="0" animBg="1"/>
      <p:bldP spid="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7395" y="405242"/>
            <a:ext cx="10597209" cy="635000"/>
          </a:xfrm>
        </p:spPr>
        <p:txBody>
          <a:bodyPr/>
          <a:lstStyle/>
          <a:p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实 践 任 务 一</a:t>
            </a:r>
            <a:endParaRPr lang="zh-CN" alt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63041" y="1498493"/>
            <a:ext cx="9931563" cy="1700829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利用</a:t>
            </a:r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Web of Science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数据库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检索自己的课题</a:t>
            </a:r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，筛选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与课题相关的期刊</a:t>
            </a:r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论文。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018" y="855061"/>
            <a:ext cx="7788493" cy="5831218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779784" y="5220848"/>
            <a:ext cx="2208959" cy="1048476"/>
            <a:chOff x="4030654" y="4290390"/>
            <a:chExt cx="2208959" cy="1048476"/>
          </a:xfrm>
        </p:grpSpPr>
        <p:sp>
          <p:nvSpPr>
            <p:cNvPr id="200710" name="AutoShape 6"/>
            <p:cNvSpPr>
              <a:spLocks noChangeArrowheads="1"/>
            </p:cNvSpPr>
            <p:nvPr/>
          </p:nvSpPr>
          <p:spPr bwMode="auto">
            <a:xfrm>
              <a:off x="4030654" y="4290390"/>
              <a:ext cx="1800225" cy="285750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65000"/>
                </a:spcBef>
                <a:buClr>
                  <a:srgbClr val="2A53AD"/>
                </a:buClr>
                <a:buSzPct val="150000"/>
                <a:buFont typeface="Times" panose="02020603050405020304" pitchFamily="18" charset="0"/>
                <a:defRPr b="1">
                  <a:solidFill>
                    <a:srgbClr val="4D4D4D"/>
                  </a:solidFill>
                  <a:latin typeface="仿宋_GB2312" panose="0201060903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85000"/>
                </a:lnSpc>
                <a:spcBef>
                  <a:spcPct val="30000"/>
                </a:spcBef>
                <a:buClr>
                  <a:srgbClr val="2A53AD"/>
                </a:buClr>
                <a:buSzPct val="150000"/>
                <a:buFont typeface="仿宋_GB2312" panose="02010609030101010101" pitchFamily="49" charset="-122"/>
                <a:defRPr>
                  <a:solidFill>
                    <a:srgbClr val="4D4D4D"/>
                  </a:solidFill>
                  <a:latin typeface="仿宋_GB2312" panose="0201060903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85000"/>
                </a:lnSpc>
                <a:spcBef>
                  <a:spcPct val="30000"/>
                </a:spcBef>
                <a:buClr>
                  <a:srgbClr val="2A53AD"/>
                </a:buClr>
                <a:buSzPct val="150000"/>
                <a:buFont typeface="仿宋_GB2312" panose="02010609030101010101" pitchFamily="49" charset="-122"/>
                <a:buChar char="•"/>
                <a:defRPr>
                  <a:solidFill>
                    <a:srgbClr val="4D4D4D"/>
                  </a:solidFill>
                  <a:latin typeface="仿宋_GB2312" panose="0201060903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85000"/>
                </a:lnSpc>
                <a:spcBef>
                  <a:spcPct val="30000"/>
                </a:spcBef>
                <a:buClr>
                  <a:srgbClr val="2A53AD"/>
                </a:buClr>
                <a:buSzPct val="150000"/>
                <a:buFont typeface="仿宋_GB2312" panose="02010609030101010101" pitchFamily="49" charset="-122"/>
                <a:buChar char="•"/>
                <a:defRPr>
                  <a:solidFill>
                    <a:srgbClr val="4D4D4D"/>
                  </a:solidFill>
                  <a:latin typeface="仿宋_GB2312" panose="0201060903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85000"/>
                </a:lnSpc>
                <a:spcBef>
                  <a:spcPct val="30000"/>
                </a:spcBef>
                <a:buClr>
                  <a:srgbClr val="2A53AD"/>
                </a:buClr>
                <a:buSzPct val="150000"/>
                <a:buFont typeface="仿宋_GB2312" panose="02010609030101010101" pitchFamily="49" charset="-122"/>
                <a:defRPr>
                  <a:solidFill>
                    <a:srgbClr val="4D4D4D"/>
                  </a:solidFill>
                  <a:latin typeface="仿宋_GB2312" panose="0201060903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2A53AD"/>
                </a:buClr>
                <a:buSzPct val="150000"/>
                <a:buFont typeface="仿宋_GB2312" panose="02010609030101010101" pitchFamily="49" charset="-122"/>
                <a:defRPr>
                  <a:solidFill>
                    <a:srgbClr val="4D4D4D"/>
                  </a:solidFill>
                  <a:latin typeface="仿宋_GB2312" panose="0201060903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2A53AD"/>
                </a:buClr>
                <a:buSzPct val="150000"/>
                <a:buFont typeface="仿宋_GB2312" panose="02010609030101010101" pitchFamily="49" charset="-122"/>
                <a:defRPr>
                  <a:solidFill>
                    <a:srgbClr val="4D4D4D"/>
                  </a:solidFill>
                  <a:latin typeface="仿宋_GB2312" panose="0201060903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2A53AD"/>
                </a:buClr>
                <a:buSzPct val="150000"/>
                <a:buFont typeface="仿宋_GB2312" panose="02010609030101010101" pitchFamily="49" charset="-122"/>
                <a:defRPr>
                  <a:solidFill>
                    <a:srgbClr val="4D4D4D"/>
                  </a:solidFill>
                  <a:latin typeface="仿宋_GB2312" panose="0201060903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2A53AD"/>
                </a:buClr>
                <a:buSzPct val="150000"/>
                <a:buFont typeface="仿宋_GB2312" panose="02010609030101010101" pitchFamily="49" charset="-122"/>
                <a:defRPr>
                  <a:solidFill>
                    <a:srgbClr val="4D4D4D"/>
                  </a:solidFill>
                  <a:latin typeface="仿宋_GB2312" panose="02010609030101010101" pitchFamily="49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b="0">
                <a:solidFill>
                  <a:schemeClr val="tx1"/>
                </a:solidFill>
                <a:latin typeface="Times New Roman" panose="02020603050405020304" charset="0"/>
              </a:endParaRPr>
            </a:p>
          </p:txBody>
        </p:sp>
        <p:sp>
          <p:nvSpPr>
            <p:cNvPr id="2" name="箭头: 上 1"/>
            <p:cNvSpPr/>
            <p:nvPr/>
          </p:nvSpPr>
          <p:spPr>
            <a:xfrm rot="19704365">
              <a:off x="5691290" y="4515906"/>
              <a:ext cx="548323" cy="822960"/>
            </a:xfrm>
            <a:prstGeom prst="upArrow">
              <a:avLst>
                <a:gd name="adj1" fmla="val 40601"/>
                <a:gd name="adj2" fmla="val 50000"/>
              </a:avLst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TextBox 56"/>
          <p:cNvSpPr txBox="1"/>
          <p:nvPr/>
        </p:nvSpPr>
        <p:spPr>
          <a:xfrm>
            <a:off x="1320925" y="439771"/>
            <a:ext cx="9126681" cy="4152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ACS</a:t>
            </a:r>
            <a:r>
              <a:rPr lang="zh-CN" altLang="en-US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（美国化学学会）电子期刊全文数据库检索实践</a:t>
            </a:r>
            <a:endParaRPr lang="zh-CN" altLang="en-US" sz="27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4" descr="C:\Users\Administrator\Desktop\微立体创业计划\00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66" y="342743"/>
            <a:ext cx="609460" cy="609460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995" y="0"/>
            <a:ext cx="1125601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67360" y="3639185"/>
            <a:ext cx="11087735" cy="1983105"/>
          </a:xfrm>
          <a:prstGeom prst="rect">
            <a:avLst/>
          </a:prstGeom>
          <a:solidFill>
            <a:srgbClr val="FFFF99">
              <a:alpha val="21176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对话气泡: 圆角矩形 2"/>
          <p:cNvSpPr/>
          <p:nvPr/>
        </p:nvSpPr>
        <p:spPr>
          <a:xfrm>
            <a:off x="3647975" y="2613660"/>
            <a:ext cx="4655285" cy="612775"/>
          </a:xfrm>
          <a:prstGeom prst="wedgeRoundRectCallout">
            <a:avLst>
              <a:gd name="adj1" fmla="val -29613"/>
              <a:gd name="adj2" fmla="val 116861"/>
              <a:gd name="adj3" fmla="val 16667"/>
            </a:avLst>
          </a:prstGeom>
          <a:solidFill>
            <a:srgbClr val="FF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网格化视图 </a:t>
            </a:r>
            <a:endParaRPr lang="zh-CN" altLang="en-US" sz="14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分析化学、</a:t>
            </a:r>
            <a:r>
              <a:rPr lang="zh-CN" altLang="en-US" sz="1400" b="1" dirty="0" smtClean="0">
                <a:solidFill>
                  <a:schemeClr val="tx1"/>
                </a:solidFill>
              </a:rPr>
              <a:t>应用</a:t>
            </a:r>
            <a:r>
              <a:rPr lang="zh-CN" altLang="en-US" sz="1400" b="1" dirty="0">
                <a:solidFill>
                  <a:schemeClr val="tx1"/>
                </a:solidFill>
              </a:rPr>
              <a:t>化学、生物化学</a:t>
            </a:r>
            <a:r>
              <a:rPr lang="zh-CN" altLang="en-US" sz="1400" b="1" dirty="0" smtClean="0">
                <a:solidFill>
                  <a:schemeClr val="tx1"/>
                </a:solidFill>
              </a:rPr>
              <a:t>、材料科学</a:t>
            </a:r>
            <a:r>
              <a:rPr lang="zh-CN" altLang="en-US" sz="1400" b="1" dirty="0">
                <a:solidFill>
                  <a:schemeClr val="tx1"/>
                </a:solidFill>
              </a:rPr>
              <a:t>和工程</a:t>
            </a:r>
            <a:r>
              <a:rPr lang="zh-CN" altLang="en-US" sz="1400" b="1" dirty="0" smtClean="0">
                <a:solidFill>
                  <a:schemeClr val="tx1"/>
                </a:solidFill>
              </a:rPr>
              <a:t>、有机</a:t>
            </a:r>
            <a:r>
              <a:rPr lang="zh-CN" altLang="en-US" sz="1400" b="1" dirty="0">
                <a:solidFill>
                  <a:schemeClr val="tx1"/>
                </a:solidFill>
              </a:rPr>
              <a:t>和</a:t>
            </a:r>
            <a:r>
              <a:rPr lang="zh-CN" altLang="en-US" sz="1400" b="1" dirty="0" smtClean="0">
                <a:solidFill>
                  <a:schemeClr val="tx1"/>
                </a:solidFill>
              </a:rPr>
              <a:t>无机化学以及及</a:t>
            </a:r>
            <a:r>
              <a:rPr lang="zh-CN" altLang="en-US" sz="1400" b="1" dirty="0">
                <a:solidFill>
                  <a:schemeClr val="tx1"/>
                </a:solidFill>
              </a:rPr>
              <a:t>物理化学六大</a:t>
            </a:r>
            <a:r>
              <a:rPr lang="zh-CN" altLang="en-US" sz="1400" b="1" dirty="0" smtClean="0">
                <a:solidFill>
                  <a:schemeClr val="tx1"/>
                </a:solidFill>
              </a:rPr>
              <a:t>学科</a:t>
            </a:r>
            <a:r>
              <a:rPr lang="zh-CN" altLang="en-US" sz="1400" b="1" dirty="0">
                <a:solidFill>
                  <a:schemeClr val="tx1"/>
                </a:solidFill>
              </a:rPr>
              <a:t>分类浏览出版物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对话气泡: 圆角矩形 7"/>
          <p:cNvSpPr/>
          <p:nvPr/>
        </p:nvSpPr>
        <p:spPr>
          <a:xfrm>
            <a:off x="8579213" y="159419"/>
            <a:ext cx="1502230" cy="508001"/>
          </a:xfrm>
          <a:prstGeom prst="wedgeRoundRectCallout">
            <a:avLst>
              <a:gd name="adj1" fmla="val -109643"/>
              <a:gd name="adj2" fmla="val 25357"/>
              <a:gd name="adj3" fmla="val 16667"/>
            </a:avLst>
          </a:prstGeom>
          <a:solidFill>
            <a:srgbClr val="FF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快速检索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3325" y="0"/>
            <a:ext cx="9784715" cy="6858000"/>
          </a:xfrm>
          <a:prstGeom prst="rect">
            <a:avLst/>
          </a:prstGeom>
        </p:spPr>
      </p:pic>
      <p:sp>
        <p:nvSpPr>
          <p:cNvPr id="101383" name="Rectangle 6"/>
          <p:cNvSpPr>
            <a:spLocks noChangeArrowheads="1"/>
          </p:cNvSpPr>
          <p:nvPr/>
        </p:nvSpPr>
        <p:spPr bwMode="auto">
          <a:xfrm>
            <a:off x="5981065" y="1949904"/>
            <a:ext cx="1103086" cy="261257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65000"/>
              </a:spcBef>
              <a:buClr>
                <a:srgbClr val="2A53AD"/>
              </a:buClr>
              <a:buSzPct val="150000"/>
              <a:buFont typeface="Times" panose="02020603050405020304" pitchFamily="18" charset="0"/>
              <a:defRPr b="1"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1pPr>
            <a:lvl2pPr marL="742950" indent="-28575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2pPr>
            <a:lvl3pPr marL="11430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buChar char="•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3pPr>
            <a:lvl4pPr marL="16002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buChar char="•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4pPr>
            <a:lvl5pPr marL="20574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dirty="0">
              <a:solidFill>
                <a:schemeClr val="bg1"/>
              </a:solidFill>
              <a:latin typeface="Times New Roman" panose="02020603050405020304" charset="0"/>
            </a:endParaRPr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8137051" y="1373301"/>
            <a:ext cx="2566242" cy="676880"/>
          </a:xfrm>
          <a:prstGeom prst="wedgeRoundRectCallout">
            <a:avLst>
              <a:gd name="adj1" fmla="val -99316"/>
              <a:gd name="adj2" fmla="val 72567"/>
              <a:gd name="adj3" fmla="val 16667"/>
            </a:avLst>
          </a:prstGeom>
          <a:solidFill>
            <a:srgbClr val="FFFF99"/>
          </a:solidFill>
          <a:ln w="12700">
            <a:solidFill>
              <a:srgbClr val="FF0000"/>
            </a:solidFill>
            <a:prstDash val="sysDot"/>
            <a:miter lim="800000"/>
          </a:ln>
        </p:spPr>
        <p:txBody>
          <a:bodyPr/>
          <a:lstStyle>
            <a:lvl1pPr>
              <a:lnSpc>
                <a:spcPct val="85000"/>
              </a:lnSpc>
              <a:spcBef>
                <a:spcPct val="65000"/>
              </a:spcBef>
              <a:buClr>
                <a:srgbClr val="2A53AD"/>
              </a:buClr>
              <a:buSzPct val="150000"/>
              <a:buFont typeface="Times" panose="02020603050405020304" pitchFamily="18" charset="0"/>
              <a:defRPr b="1"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1pPr>
            <a:lvl2pPr marL="742950" indent="-28575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2pPr>
            <a:lvl3pPr marL="11430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buChar char="•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3pPr>
            <a:lvl4pPr marL="16002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buChar char="•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4pPr>
            <a:lvl5pPr marL="20574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zh-CN" altLang="en-US" sz="1600" dirty="0">
                <a:solidFill>
                  <a:schemeClr val="tx1"/>
                </a:solidFill>
                <a:latin typeface="Times New Roman" panose="02020603050405020304" charset="0"/>
              </a:rPr>
              <a:t>鼠标悬置于期刊</a:t>
            </a:r>
            <a:r>
              <a:rPr lang="zh-CN" altLang="en-US" sz="1600" dirty="0" smtClean="0">
                <a:solidFill>
                  <a:schemeClr val="tx1"/>
                </a:solidFill>
                <a:latin typeface="Times New Roman" panose="02020603050405020304" charset="0"/>
              </a:rPr>
              <a:t>标题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charset="0"/>
              </a:rPr>
              <a:t>即可了解其</a:t>
            </a:r>
            <a:r>
              <a:rPr lang="zh-CN" altLang="en-US" sz="1600" dirty="0" smtClean="0">
                <a:solidFill>
                  <a:schemeClr val="tx1"/>
                </a:solidFill>
                <a:latin typeface="Times New Roman" panose="02020603050405020304" charset="0"/>
              </a:rPr>
              <a:t>关注的研究方向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449" y="2211161"/>
            <a:ext cx="2688364" cy="519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83" grpId="0" bldLvl="0" animBg="1"/>
      <p:bldP spid="14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41" y="464695"/>
            <a:ext cx="11201400" cy="6172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对话气泡: 圆角矩形 6"/>
          <p:cNvSpPr/>
          <p:nvPr/>
        </p:nvSpPr>
        <p:spPr>
          <a:xfrm>
            <a:off x="0" y="5508110"/>
            <a:ext cx="3840760" cy="1128785"/>
          </a:xfrm>
          <a:prstGeom prst="wedgeRoundRectCallout">
            <a:avLst>
              <a:gd name="adj1" fmla="val -6886"/>
              <a:gd name="adj2" fmla="val -182564"/>
              <a:gd name="adj3" fmla="val 16667"/>
            </a:avLst>
          </a:prstGeom>
          <a:solidFill>
            <a:srgbClr val="FF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ASAP Article</a:t>
            </a:r>
            <a:r>
              <a:rPr lang="zh-CN" altLang="en-US" dirty="0">
                <a:solidFill>
                  <a:schemeClr val="tx1"/>
                </a:solidFill>
              </a:rPr>
              <a:t>是指只是被编辑排好了版，还没正式发行，但已经发布到网上的数据库供人下载的文章。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466850" y="0"/>
            <a:ext cx="10725150" cy="7905750"/>
            <a:chOff x="733425" y="0"/>
            <a:chExt cx="10725150" cy="790575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425" y="4029075"/>
              <a:ext cx="10725150" cy="3876675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425" y="0"/>
              <a:ext cx="10725150" cy="4029075"/>
            </a:xfrm>
            <a:prstGeom prst="rect">
              <a:avLst/>
            </a:prstGeom>
          </p:spPr>
        </p:pic>
      </p:grpSp>
      <p:sp>
        <p:nvSpPr>
          <p:cNvPr id="9" name="对话气泡: 圆角矩形 8"/>
          <p:cNvSpPr/>
          <p:nvPr/>
        </p:nvSpPr>
        <p:spPr>
          <a:xfrm>
            <a:off x="149902" y="619444"/>
            <a:ext cx="1571781" cy="324937"/>
          </a:xfrm>
          <a:prstGeom prst="wedgeRoundRectCallout">
            <a:avLst>
              <a:gd name="adj1" fmla="val 47475"/>
              <a:gd name="adj2" fmla="val -164111"/>
              <a:gd name="adj3" fmla="val 16667"/>
            </a:avLst>
          </a:prstGeom>
          <a:solidFill>
            <a:srgbClr val="FF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特色内容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对话气泡: 圆角矩形 9"/>
          <p:cNvSpPr/>
          <p:nvPr/>
        </p:nvSpPr>
        <p:spPr>
          <a:xfrm>
            <a:off x="149902" y="4486050"/>
            <a:ext cx="1316948" cy="487406"/>
          </a:xfrm>
          <a:prstGeom prst="wedgeRoundRectCallout">
            <a:avLst>
              <a:gd name="adj1" fmla="val 62734"/>
              <a:gd name="adj2" fmla="val -111828"/>
              <a:gd name="adj3" fmla="val 16667"/>
            </a:avLst>
          </a:prstGeom>
          <a:solidFill>
            <a:srgbClr val="FF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当期内容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481137" y="0"/>
            <a:ext cx="10553474" cy="7157036"/>
            <a:chOff x="1481137" y="0"/>
            <a:chExt cx="10553474" cy="715703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5425" y="0"/>
              <a:ext cx="10524899" cy="4986463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1137" y="4986463"/>
              <a:ext cx="10553474" cy="2170573"/>
            </a:xfrm>
            <a:prstGeom prst="rect">
              <a:avLst/>
            </a:prstGeom>
          </p:spPr>
        </p:pic>
      </p:grpSp>
      <p:sp>
        <p:nvSpPr>
          <p:cNvPr id="10" name="对话气泡: 圆角矩形 9"/>
          <p:cNvSpPr/>
          <p:nvPr/>
        </p:nvSpPr>
        <p:spPr>
          <a:xfrm>
            <a:off x="0" y="498666"/>
            <a:ext cx="1466850" cy="610606"/>
          </a:xfrm>
          <a:prstGeom prst="wedgeRoundRectCallout">
            <a:avLst>
              <a:gd name="adj1" fmla="val 62734"/>
              <a:gd name="adj2" fmla="val -111828"/>
              <a:gd name="adj3" fmla="val 16667"/>
            </a:avLst>
          </a:prstGeom>
          <a:solidFill>
            <a:srgbClr val="FF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按主题浏览期刊内容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对话气泡: 圆角矩形 10"/>
          <p:cNvSpPr/>
          <p:nvPr/>
        </p:nvSpPr>
        <p:spPr>
          <a:xfrm>
            <a:off x="0" y="2815890"/>
            <a:ext cx="1693889" cy="944379"/>
          </a:xfrm>
          <a:prstGeom prst="wedgeRoundRectCallout">
            <a:avLst>
              <a:gd name="adj1" fmla="val 59288"/>
              <a:gd name="adj2" fmla="val -97542"/>
              <a:gd name="adj3" fmla="val 16667"/>
            </a:avLst>
          </a:prstGeom>
          <a:solidFill>
            <a:srgbClr val="FF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en-US" dirty="0">
                <a:solidFill>
                  <a:schemeClr val="tx1"/>
                </a:solidFill>
              </a:rPr>
              <a:t>个月内或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en-US" dirty="0">
                <a:solidFill>
                  <a:schemeClr val="tx1"/>
                </a:solidFill>
              </a:rPr>
              <a:t>年内被阅读最多的</a:t>
            </a:r>
            <a:r>
              <a:rPr lang="en-US" altLang="zh-CN" dirty="0">
                <a:solidFill>
                  <a:schemeClr val="tx1"/>
                </a:solidFill>
              </a:rPr>
              <a:t>20</a:t>
            </a:r>
            <a:r>
              <a:rPr lang="zh-CN" altLang="en-US" dirty="0">
                <a:solidFill>
                  <a:schemeClr val="tx1"/>
                </a:solidFill>
              </a:rPr>
              <a:t>篇文章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对话气泡: 圆角矩形 12"/>
          <p:cNvSpPr/>
          <p:nvPr/>
        </p:nvSpPr>
        <p:spPr>
          <a:xfrm>
            <a:off x="0" y="5502617"/>
            <a:ext cx="1466850" cy="610606"/>
          </a:xfrm>
          <a:prstGeom prst="wedgeRoundRectCallout">
            <a:avLst>
              <a:gd name="adj1" fmla="val 62734"/>
              <a:gd name="adj2" fmla="val -111828"/>
              <a:gd name="adj3" fmla="val 16667"/>
            </a:avLst>
          </a:prstGeom>
          <a:solidFill>
            <a:srgbClr val="FF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ACS</a:t>
            </a:r>
            <a:r>
              <a:rPr lang="zh-CN" altLang="en-US" dirty="0">
                <a:solidFill>
                  <a:schemeClr val="tx1"/>
                </a:solidFill>
              </a:rPr>
              <a:t>编辑推荐的文章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995" y="0"/>
            <a:ext cx="11256010" cy="6858000"/>
          </a:xfrm>
          <a:prstGeom prst="rect">
            <a:avLst/>
          </a:prstGeom>
        </p:spPr>
      </p:pic>
      <p:sp>
        <p:nvSpPr>
          <p:cNvPr id="5" name="流程图: 可选过程 4"/>
          <p:cNvSpPr/>
          <p:nvPr/>
        </p:nvSpPr>
        <p:spPr>
          <a:xfrm>
            <a:off x="4216400" y="255270"/>
            <a:ext cx="4025900" cy="469900"/>
          </a:xfrm>
          <a:prstGeom prst="flowChartAlternate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上箭头 5"/>
          <p:cNvSpPr/>
          <p:nvPr/>
        </p:nvSpPr>
        <p:spPr>
          <a:xfrm>
            <a:off x="4705350" y="725170"/>
            <a:ext cx="613410" cy="1179195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Text Box 27"/>
          <p:cNvSpPr txBox="1">
            <a:spLocks noChangeArrowheads="1"/>
          </p:cNvSpPr>
          <p:nvPr/>
        </p:nvSpPr>
        <p:spPr bwMode="auto">
          <a:xfrm>
            <a:off x="3184525" y="72231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仿宋_GB2312" panose="0201060903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仿宋_GB2312" panose="0201060903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仿宋_GB2312" panose="0201060903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仿宋_GB2312" panose="0201060903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仿宋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仿宋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仿宋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仿宋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仿宋_GB2312" panose="02010609030101010101" pitchFamily="49" charset="-122"/>
              </a:defRPr>
            </a:lvl9pPr>
          </a:lstStyle>
          <a:p>
            <a:pPr eaLnBrk="1" hangingPunct="1"/>
            <a:endParaRPr lang="zh-CN" altLang="zh-CN"/>
          </a:p>
        </p:txBody>
      </p:sp>
      <p:grpSp>
        <p:nvGrpSpPr>
          <p:cNvPr id="4" name="组合 3"/>
          <p:cNvGrpSpPr/>
          <p:nvPr/>
        </p:nvGrpSpPr>
        <p:grpSpPr>
          <a:xfrm>
            <a:off x="2502535" y="2729865"/>
            <a:ext cx="7091045" cy="665480"/>
            <a:chOff x="3941" y="4299"/>
            <a:chExt cx="11167" cy="1048"/>
          </a:xfrm>
        </p:grpSpPr>
        <p:grpSp>
          <p:nvGrpSpPr>
            <p:cNvPr id="21534" name="Group 4"/>
            <p:cNvGrpSpPr/>
            <p:nvPr/>
          </p:nvGrpSpPr>
          <p:grpSpPr bwMode="auto">
            <a:xfrm>
              <a:off x="3941" y="4299"/>
              <a:ext cx="1200" cy="1048"/>
              <a:chOff x="1110" y="2656"/>
              <a:chExt cx="1549" cy="1351"/>
            </a:xfrm>
          </p:grpSpPr>
          <p:sp>
            <p:nvSpPr>
              <p:cNvPr id="21538" name="AutoShape 5"/>
              <p:cNvSpPr>
                <a:spLocks noChangeArrowheads="1"/>
              </p:cNvSpPr>
              <p:nvPr/>
            </p:nvSpPr>
            <p:spPr bwMode="auto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仿宋_GB2312" panose="02010609030101010101" pitchFamily="49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仿宋_GB2312" panose="02010609030101010101" pitchFamily="49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仿宋_GB2312" panose="02010609030101010101" pitchFamily="49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仿宋_GB2312" panose="02010609030101010101" pitchFamily="49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仿宋_GB2312" panose="0201060903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仿宋_GB2312" panose="0201060903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仿宋_GB2312" panose="0201060903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仿宋_GB2312" panose="0201060903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仿宋_GB2312" panose="02010609030101010101" pitchFamily="49" charset="-122"/>
                  </a:defRPr>
                </a:lvl9pPr>
              </a:lstStyle>
              <a:p>
                <a:pPr eaLnBrk="1" hangingPunct="1"/>
                <a:endParaRPr lang="zh-CN" alt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539" name="AutoShape 6"/>
              <p:cNvSpPr>
                <a:spLocks noChangeArrowheads="1"/>
              </p:cNvSpPr>
              <p:nvPr/>
            </p:nvSpPr>
            <p:spPr bwMode="auto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仿宋_GB2312" panose="02010609030101010101" pitchFamily="49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仿宋_GB2312" panose="02010609030101010101" pitchFamily="49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仿宋_GB2312" panose="02010609030101010101" pitchFamily="49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仿宋_GB2312" panose="02010609030101010101" pitchFamily="49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仿宋_GB2312" panose="0201060903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仿宋_GB2312" panose="0201060903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仿宋_GB2312" panose="0201060903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仿宋_GB2312" panose="0201060903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仿宋_GB2312" panose="02010609030101010101" pitchFamily="49" charset="-122"/>
                  </a:defRPr>
                </a:lvl9pPr>
              </a:lstStyle>
              <a:p>
                <a:pPr eaLnBrk="1" hangingPunct="1"/>
                <a:endParaRPr lang="zh-CN" alt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" name="AutoShape 7"/>
              <p:cNvSpPr>
                <a:spLocks noChangeArrowheads="1"/>
              </p:cNvSpPr>
              <p:nvPr/>
            </p:nvSpPr>
            <p:spPr bwMode="gray">
              <a:xfrm>
                <a:off x="1200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solidFill>
                <a:srgbClr val="FF7C80"/>
              </a:solidFill>
              <a:ln w="952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1535" name="Line 8"/>
            <p:cNvSpPr>
              <a:spLocks noChangeShapeType="1"/>
            </p:cNvSpPr>
            <p:nvPr/>
          </p:nvSpPr>
          <p:spPr bwMode="auto">
            <a:xfrm>
              <a:off x="4901" y="5259"/>
              <a:ext cx="10207" cy="2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prstDash val="sysDot"/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36" name="Text Box 9"/>
            <p:cNvSpPr txBox="1">
              <a:spLocks noChangeArrowheads="1"/>
            </p:cNvSpPr>
            <p:nvPr/>
          </p:nvSpPr>
          <p:spPr bwMode="auto">
            <a:xfrm>
              <a:off x="5956" y="4362"/>
              <a:ext cx="7886" cy="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9pPr>
            </a:lstStyle>
            <a:p>
              <a:r>
                <a:rPr lang="en-US" altLang="zh-CN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ACS/RSC </a:t>
              </a:r>
              <a:r>
                <a:rPr lang="zh-CN" altLang="en-US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数据库检索实践</a:t>
              </a:r>
              <a:endPara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37" name="Text Box 10"/>
            <p:cNvSpPr txBox="1">
              <a:spLocks noChangeArrowheads="1"/>
            </p:cNvSpPr>
            <p:nvPr/>
          </p:nvSpPr>
          <p:spPr bwMode="auto">
            <a:xfrm>
              <a:off x="4254" y="4417"/>
              <a:ext cx="584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502535" y="3716655"/>
            <a:ext cx="7312025" cy="668655"/>
            <a:chOff x="2440092" y="3310070"/>
            <a:chExt cx="7311815" cy="668915"/>
          </a:xfrm>
        </p:grpSpPr>
        <p:grpSp>
          <p:nvGrpSpPr>
            <p:cNvPr id="21527" name="Group 12"/>
            <p:cNvGrpSpPr/>
            <p:nvPr/>
          </p:nvGrpSpPr>
          <p:grpSpPr bwMode="auto">
            <a:xfrm>
              <a:off x="2440092" y="3313822"/>
              <a:ext cx="762000" cy="665163"/>
              <a:chOff x="3174" y="2656"/>
              <a:chExt cx="1549" cy="1351"/>
            </a:xfrm>
            <a:solidFill>
              <a:srgbClr val="FFC000"/>
            </a:solidFill>
          </p:grpSpPr>
          <p:sp>
            <p:nvSpPr>
              <p:cNvPr id="21531" name="AutoShape 13"/>
              <p:cNvSpPr>
                <a:spLocks noChangeArrowheads="1"/>
              </p:cNvSpPr>
              <p:nvPr/>
            </p:nvSpPr>
            <p:spPr bwMode="auto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仿宋_GB2312" panose="02010609030101010101" pitchFamily="49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仿宋_GB2312" panose="02010609030101010101" pitchFamily="49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仿宋_GB2312" panose="02010609030101010101" pitchFamily="49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仿宋_GB2312" panose="02010609030101010101" pitchFamily="49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仿宋_GB2312" panose="0201060903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仿宋_GB2312" panose="0201060903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仿宋_GB2312" panose="0201060903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仿宋_GB2312" panose="0201060903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仿宋_GB2312" panose="02010609030101010101" pitchFamily="49" charset="-122"/>
                  </a:defRPr>
                </a:lvl9pPr>
              </a:lstStyle>
              <a:p>
                <a:pPr eaLnBrk="1" hangingPunct="1"/>
                <a:endParaRPr lang="zh-CN" alt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532" name="AutoShape 14"/>
              <p:cNvSpPr>
                <a:spLocks noChangeArrowheads="1"/>
              </p:cNvSpPr>
              <p:nvPr/>
            </p:nvSpPr>
            <p:spPr bwMode="auto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pFill/>
              <a:ln w="9525">
                <a:solidFill>
                  <a:schemeClr val="accent1"/>
                </a:solidFill>
                <a:miter lim="800000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仿宋_GB2312" panose="02010609030101010101" pitchFamily="49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仿宋_GB2312" panose="02010609030101010101" pitchFamily="49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仿宋_GB2312" panose="02010609030101010101" pitchFamily="49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仿宋_GB2312" panose="02010609030101010101" pitchFamily="49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仿宋_GB2312" panose="0201060903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仿宋_GB2312" panose="0201060903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仿宋_GB2312" panose="0201060903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仿宋_GB2312" panose="0201060903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仿宋_GB2312" panose="02010609030101010101" pitchFamily="49" charset="-122"/>
                  </a:defRPr>
                </a:lvl9pPr>
              </a:lstStyle>
              <a:p>
                <a:pPr eaLnBrk="1" hangingPunct="1"/>
                <a:endParaRPr lang="zh-CN" alt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" name="AutoShape 15"/>
              <p:cNvSpPr>
                <a:spLocks noChangeArrowheads="1"/>
              </p:cNvSpPr>
              <p:nvPr/>
            </p:nvSpPr>
            <p:spPr bwMode="gray">
              <a:xfrm>
                <a:off x="3264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pFill/>
              <a:ln w="952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1528" name="Line 16"/>
            <p:cNvSpPr>
              <a:spLocks noChangeShapeType="1"/>
            </p:cNvSpPr>
            <p:nvPr/>
          </p:nvSpPr>
          <p:spPr bwMode="auto">
            <a:xfrm>
              <a:off x="3049692" y="3923421"/>
              <a:ext cx="6481688" cy="16167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prstDash val="sysDot"/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29" name="Text Box 17"/>
            <p:cNvSpPr txBox="1">
              <a:spLocks noChangeArrowheads="1"/>
            </p:cNvSpPr>
            <p:nvPr/>
          </p:nvSpPr>
          <p:spPr bwMode="auto">
            <a:xfrm>
              <a:off x="3719486" y="3310070"/>
              <a:ext cx="6032421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9pPr>
            </a:lstStyle>
            <a:p>
              <a:r>
                <a:rPr lang="en-US" altLang="zh-CN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SpecialSci </a:t>
              </a:r>
              <a:r>
                <a:rPr lang="zh-CN" altLang="en-US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国道外文库检索实践</a:t>
              </a:r>
              <a:endPara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30" name="Text Box 18"/>
            <p:cNvSpPr txBox="1">
              <a:spLocks noChangeArrowheads="1"/>
            </p:cNvSpPr>
            <p:nvPr/>
          </p:nvSpPr>
          <p:spPr bwMode="auto">
            <a:xfrm>
              <a:off x="2626947" y="3412247"/>
              <a:ext cx="370829" cy="460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520" name="Group 20"/>
          <p:cNvGrpSpPr/>
          <p:nvPr/>
        </p:nvGrpSpPr>
        <p:grpSpPr bwMode="auto">
          <a:xfrm>
            <a:off x="2502535" y="4711065"/>
            <a:ext cx="762000" cy="665480"/>
            <a:chOff x="1110" y="2656"/>
            <a:chExt cx="1549" cy="1351"/>
          </a:xfrm>
        </p:grpSpPr>
        <p:sp>
          <p:nvSpPr>
            <p:cNvPr id="21524" name="AutoShape 21"/>
            <p:cNvSpPr>
              <a:spLocks noChangeArrowheads="1"/>
            </p:cNvSpPr>
            <p:nvPr/>
          </p:nvSpPr>
          <p:spPr bwMode="auto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9pPr>
            </a:lstStyle>
            <a:p>
              <a:pPr eaLnBrk="1" hangingPunct="1"/>
              <a:endPara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25" name="AutoShape 22"/>
            <p:cNvSpPr>
              <a:spLocks noChangeArrowheads="1"/>
            </p:cNvSpPr>
            <p:nvPr/>
          </p:nvSpPr>
          <p:spPr bwMode="auto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9pPr>
            </a:lstStyle>
            <a:p>
              <a:pPr eaLnBrk="1" hangingPunct="1"/>
              <a:endPara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3" name="AutoShape 23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solidFill>
              <a:srgbClr val="FF7C80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521" name="Line 24"/>
          <p:cNvSpPr>
            <a:spLocks noChangeShapeType="1"/>
          </p:cNvSpPr>
          <p:nvPr/>
        </p:nvSpPr>
        <p:spPr bwMode="auto">
          <a:xfrm flipV="1">
            <a:off x="3112135" y="5320030"/>
            <a:ext cx="6481445" cy="635"/>
          </a:xfrm>
          <a:prstGeom prst="line">
            <a:avLst/>
          </a:prstGeom>
          <a:noFill/>
          <a:ln w="25400">
            <a:solidFill>
              <a:schemeClr val="accent1"/>
            </a:solidFill>
            <a:prstDash val="sysDot"/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22" name="Text Box 25"/>
          <p:cNvSpPr txBox="1">
            <a:spLocks noChangeArrowheads="1"/>
          </p:cNvSpPr>
          <p:nvPr/>
        </p:nvSpPr>
        <p:spPr bwMode="auto">
          <a:xfrm>
            <a:off x="3782060" y="4640580"/>
            <a:ext cx="4699000" cy="584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仿宋_GB2312" panose="0201060903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仿宋_GB2312" panose="0201060903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仿宋_GB2312" panose="0201060903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仿宋_GB2312" panose="0201060903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仿宋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仿宋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仿宋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仿宋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仿宋_GB2312" panose="02010609030101010101" pitchFamily="49" charset="-122"/>
              </a:defRPr>
            </a:lvl9pPr>
          </a:lstStyle>
          <a:p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百链外文搜索库检索实践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23" name="Text Box 26"/>
          <p:cNvSpPr txBox="1">
            <a:spLocks noChangeArrowheads="1"/>
          </p:cNvSpPr>
          <p:nvPr/>
        </p:nvSpPr>
        <p:spPr bwMode="auto">
          <a:xfrm>
            <a:off x="2689860" y="4809490"/>
            <a:ext cx="37084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仿宋_GB2312" panose="0201060903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仿宋_GB2312" panose="0201060903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仿宋_GB2312" panose="0201060903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仿宋_GB2312" panose="0201060903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仿宋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仿宋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仿宋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仿宋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仿宋_GB2312" panose="02010609030101010101" pitchFamily="49" charset="-122"/>
              </a:defRPr>
            </a:lvl9pPr>
          </a:lstStyle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502535" y="5685790"/>
            <a:ext cx="7091045" cy="668655"/>
            <a:chOff x="2440092" y="5278994"/>
            <a:chExt cx="7091288" cy="668915"/>
          </a:xfrm>
        </p:grpSpPr>
        <p:grpSp>
          <p:nvGrpSpPr>
            <p:cNvPr id="40" name="组合 39"/>
            <p:cNvGrpSpPr/>
            <p:nvPr/>
          </p:nvGrpSpPr>
          <p:grpSpPr>
            <a:xfrm>
              <a:off x="2440092" y="5278994"/>
              <a:ext cx="7091288" cy="668915"/>
              <a:chOff x="2440092" y="3310070"/>
              <a:chExt cx="7091288" cy="668915"/>
            </a:xfrm>
          </p:grpSpPr>
          <p:grpSp>
            <p:nvGrpSpPr>
              <p:cNvPr id="41" name="Group 12"/>
              <p:cNvGrpSpPr/>
              <p:nvPr/>
            </p:nvGrpSpPr>
            <p:grpSpPr bwMode="auto">
              <a:xfrm>
                <a:off x="2440092" y="3313822"/>
                <a:ext cx="762000" cy="665163"/>
                <a:chOff x="3174" y="2656"/>
                <a:chExt cx="1549" cy="1351"/>
              </a:xfrm>
              <a:solidFill>
                <a:srgbClr val="FFC000"/>
              </a:solidFill>
            </p:grpSpPr>
            <p:sp>
              <p:nvSpPr>
                <p:cNvPr id="45" name="AutoShape 13"/>
                <p:cNvSpPr>
                  <a:spLocks noChangeArrowheads="1"/>
                </p:cNvSpPr>
                <p:nvPr/>
              </p:nvSpPr>
              <p:spPr bwMode="auto">
                <a:xfrm>
                  <a:off x="3187" y="2679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仿宋_GB2312" panose="02010609030101010101" pitchFamily="49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仿宋_GB2312" panose="02010609030101010101" pitchFamily="49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仿宋_GB2312" panose="02010609030101010101" pitchFamily="49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仿宋_GB2312" panose="02010609030101010101" pitchFamily="49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仿宋_GB2312" panose="0201060903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仿宋_GB2312" panose="0201060903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仿宋_GB2312" panose="0201060903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仿宋_GB2312" panose="0201060903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仿宋_GB2312" panose="02010609030101010101" pitchFamily="49" charset="-122"/>
                    </a:defRPr>
                  </a:lvl9pPr>
                </a:lstStyle>
                <a:p>
                  <a:pPr eaLnBrk="1" hangingPunct="1"/>
                  <a:endParaRPr lang="zh-CN" altLang="en-US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6" name="AutoShape 14"/>
                <p:cNvSpPr>
                  <a:spLocks noChangeArrowheads="1"/>
                </p:cNvSpPr>
                <p:nvPr/>
              </p:nvSpPr>
              <p:spPr bwMode="auto">
                <a:xfrm>
                  <a:off x="3174" y="2656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grpFill/>
                <a:ln w="9525">
                  <a:solidFill>
                    <a:schemeClr val="accent1"/>
                  </a:solidFill>
                  <a:miter lim="800000"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仿宋_GB2312" panose="02010609030101010101" pitchFamily="49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仿宋_GB2312" panose="02010609030101010101" pitchFamily="49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仿宋_GB2312" panose="02010609030101010101" pitchFamily="49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仿宋_GB2312" panose="02010609030101010101" pitchFamily="49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仿宋_GB2312" panose="0201060903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仿宋_GB2312" panose="0201060903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仿宋_GB2312" panose="0201060903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仿宋_GB2312" panose="0201060903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仿宋_GB2312" panose="02010609030101010101" pitchFamily="49" charset="-122"/>
                    </a:defRPr>
                  </a:lvl9pPr>
                </a:lstStyle>
                <a:p>
                  <a:pPr eaLnBrk="1" hangingPunct="1"/>
                  <a:endParaRPr lang="zh-CN" altLang="en-US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7" name="AutoShape 15"/>
                <p:cNvSpPr>
                  <a:spLocks noChangeArrowheads="1"/>
                </p:cNvSpPr>
                <p:nvPr/>
              </p:nvSpPr>
              <p:spPr bwMode="gray">
                <a:xfrm>
                  <a:off x="3264" y="2737"/>
                  <a:ext cx="1349" cy="1167"/>
                </a:xfrm>
                <a:prstGeom prst="hexagon">
                  <a:avLst>
                    <a:gd name="adj" fmla="val 28896"/>
                    <a:gd name="vf" fmla="val 115470"/>
                  </a:avLst>
                </a:prstGeom>
                <a:grpFill/>
                <a:ln w="9525">
                  <a:solidFill>
                    <a:schemeClr val="tx1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eaLnBrk="1" hangingPunct="1">
                    <a:defRPr/>
                  </a:pPr>
                  <a:endParaRPr lang="zh-CN" altLang="en-US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42" name="Line 16"/>
              <p:cNvSpPr>
                <a:spLocks noChangeShapeType="1"/>
              </p:cNvSpPr>
              <p:nvPr/>
            </p:nvSpPr>
            <p:spPr bwMode="auto">
              <a:xfrm>
                <a:off x="3049692" y="3923421"/>
                <a:ext cx="6481688" cy="16167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prstDash val="sysDot"/>
                <a:rou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Text Box 17"/>
              <p:cNvSpPr txBox="1">
                <a:spLocks noChangeArrowheads="1"/>
              </p:cNvSpPr>
              <p:nvPr/>
            </p:nvSpPr>
            <p:spPr bwMode="auto">
              <a:xfrm>
                <a:off x="3719486" y="3310070"/>
                <a:ext cx="4927759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仿宋_GB2312" panose="02010609030101010101" pitchFamily="49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仿宋_GB2312" panose="02010609030101010101" pitchFamily="49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仿宋_GB2312" panose="02010609030101010101" pitchFamily="49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仿宋_GB2312" panose="02010609030101010101" pitchFamily="49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仿宋_GB2312" panose="0201060903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仿宋_GB2312" panose="0201060903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仿宋_GB2312" panose="0201060903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仿宋_GB2312" panose="0201060903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仿宋_GB2312" panose="02010609030101010101" pitchFamily="49" charset="-122"/>
                  </a:defRPr>
                </a:lvl9pPr>
              </a:lstStyle>
              <a:p>
                <a:r>
                  <a:rPr lang="en-US" altLang="zh-CN" sz="3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OA</a:t>
                </a:r>
                <a:r>
                  <a:rPr lang="zh-CN" altLang="en-US" sz="3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开放存取资源检索实践</a:t>
                </a:r>
                <a:endParaRPr lang="zh-CN" altLang="en-US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1516" name="Text Box 18"/>
            <p:cNvSpPr txBox="1">
              <a:spLocks noChangeArrowheads="1"/>
            </p:cNvSpPr>
            <p:nvPr/>
          </p:nvSpPr>
          <p:spPr bwMode="auto">
            <a:xfrm>
              <a:off x="2646800" y="5365082"/>
              <a:ext cx="370853" cy="460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26366" y="342743"/>
            <a:ext cx="5641626" cy="609460"/>
            <a:chOff x="526366" y="342743"/>
            <a:chExt cx="5641626" cy="609460"/>
          </a:xfrm>
        </p:grpSpPr>
        <p:sp>
          <p:nvSpPr>
            <p:cNvPr id="38" name="TextBox 32"/>
            <p:cNvSpPr txBox="1"/>
            <p:nvPr/>
          </p:nvSpPr>
          <p:spPr>
            <a:xfrm>
              <a:off x="1320925" y="439772"/>
              <a:ext cx="4847067" cy="4307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本讲主要内容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9" name="Picture 4" descr="C:\Users\Administrator\Desktop\微立体创业计划\004.pn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366" y="342743"/>
              <a:ext cx="609460" cy="609460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2510790" y="1806575"/>
            <a:ext cx="7091492" cy="668655"/>
            <a:chOff x="2440092" y="3310070"/>
            <a:chExt cx="7091288" cy="668915"/>
          </a:xfrm>
        </p:grpSpPr>
        <p:grpSp>
          <p:nvGrpSpPr>
            <p:cNvPr id="17" name="Group 12"/>
            <p:cNvGrpSpPr/>
            <p:nvPr/>
          </p:nvGrpSpPr>
          <p:grpSpPr bwMode="auto">
            <a:xfrm>
              <a:off x="2440092" y="3313822"/>
              <a:ext cx="762000" cy="665163"/>
              <a:chOff x="3174" y="2656"/>
              <a:chExt cx="1549" cy="1351"/>
            </a:xfrm>
            <a:solidFill>
              <a:srgbClr val="FFC000"/>
            </a:solidFill>
          </p:grpSpPr>
          <p:sp>
            <p:nvSpPr>
              <p:cNvPr id="18" name="AutoShape 13"/>
              <p:cNvSpPr>
                <a:spLocks noChangeArrowheads="1"/>
              </p:cNvSpPr>
              <p:nvPr/>
            </p:nvSpPr>
            <p:spPr bwMode="auto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仿宋_GB2312" panose="02010609030101010101" pitchFamily="49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仿宋_GB2312" panose="02010609030101010101" pitchFamily="49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仿宋_GB2312" panose="02010609030101010101" pitchFamily="49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仿宋_GB2312" panose="02010609030101010101" pitchFamily="49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仿宋_GB2312" panose="0201060903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仿宋_GB2312" panose="0201060903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仿宋_GB2312" panose="0201060903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仿宋_GB2312" panose="0201060903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仿宋_GB2312" panose="02010609030101010101" pitchFamily="49" charset="-122"/>
                  </a:defRPr>
                </a:lvl9pPr>
              </a:lstStyle>
              <a:p>
                <a:pPr eaLnBrk="1" hangingPunct="1"/>
                <a:endParaRPr lang="zh-CN" alt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AutoShape 14"/>
              <p:cNvSpPr>
                <a:spLocks noChangeArrowheads="1"/>
              </p:cNvSpPr>
              <p:nvPr/>
            </p:nvSpPr>
            <p:spPr bwMode="auto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pFill/>
              <a:ln w="9525">
                <a:solidFill>
                  <a:schemeClr val="accent1"/>
                </a:solidFill>
                <a:miter lim="800000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仿宋_GB2312" panose="02010609030101010101" pitchFamily="49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仿宋_GB2312" panose="02010609030101010101" pitchFamily="49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仿宋_GB2312" panose="02010609030101010101" pitchFamily="49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仿宋_GB2312" panose="02010609030101010101" pitchFamily="49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仿宋_GB2312" panose="0201060903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仿宋_GB2312" panose="0201060903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仿宋_GB2312" panose="0201060903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仿宋_GB2312" panose="0201060903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仿宋_GB2312" panose="02010609030101010101" pitchFamily="49" charset="-122"/>
                  </a:defRPr>
                </a:lvl9pPr>
              </a:lstStyle>
              <a:p>
                <a:pPr eaLnBrk="1" hangingPunct="1"/>
                <a:endParaRPr lang="zh-CN" alt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AutoShape 15"/>
              <p:cNvSpPr>
                <a:spLocks noChangeArrowheads="1"/>
              </p:cNvSpPr>
              <p:nvPr/>
            </p:nvSpPr>
            <p:spPr bwMode="gray">
              <a:xfrm>
                <a:off x="3264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pFill/>
              <a:ln w="952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1" name="Line 16"/>
            <p:cNvSpPr>
              <a:spLocks noChangeShapeType="1"/>
            </p:cNvSpPr>
            <p:nvPr/>
          </p:nvSpPr>
          <p:spPr bwMode="auto">
            <a:xfrm>
              <a:off x="3049692" y="3923421"/>
              <a:ext cx="6481688" cy="16167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prstDash val="sysDot"/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Text Box 17"/>
            <p:cNvSpPr txBox="1">
              <a:spLocks noChangeArrowheads="1"/>
            </p:cNvSpPr>
            <p:nvPr/>
          </p:nvSpPr>
          <p:spPr bwMode="auto">
            <a:xfrm>
              <a:off x="3719486" y="3310070"/>
              <a:ext cx="4930633" cy="583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9pPr>
            </a:lstStyle>
            <a:p>
              <a:r>
                <a:rPr lang="en-US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 of Science</a:t>
              </a:r>
              <a:r>
                <a:rPr lang="zh-CN" altLang="en-US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检索实践</a:t>
              </a:r>
              <a:endPara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Text Box 18"/>
            <p:cNvSpPr txBox="1">
              <a:spLocks noChangeArrowheads="1"/>
            </p:cNvSpPr>
            <p:nvPr/>
          </p:nvSpPr>
          <p:spPr bwMode="auto">
            <a:xfrm>
              <a:off x="2626947" y="3412247"/>
              <a:ext cx="370829" cy="460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仿宋_GB2312" panose="02010609030101010101" pitchFamily="49" charset="-122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49829" y="1571625"/>
            <a:ext cx="10377714" cy="3868738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CN" altLang="en-US" sz="3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课题：查找有关纳米材料在医药领域应用的文献</a:t>
            </a:r>
            <a:endParaRPr lang="zh-CN" altLang="en-US" sz="3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endParaRPr lang="zh-CN" altLang="en-US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主题词：   </a:t>
            </a:r>
            <a:endParaRPr lang="zh-CN" altLang="en-US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 纳米材料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nanomaterial</a:t>
            </a:r>
            <a:endParaRPr lang="en-US" altLang="zh-CN" sz="36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 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医    药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pharmaceutical</a:t>
            </a:r>
            <a:endParaRPr lang="en-US" altLang="zh-CN" sz="3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</a:pP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3907" name="Text Box 6"/>
          <p:cNvSpPr txBox="1">
            <a:spLocks noChangeArrowheads="1"/>
          </p:cNvSpPr>
          <p:nvPr/>
        </p:nvSpPr>
        <p:spPr bwMode="auto">
          <a:xfrm>
            <a:off x="3909786" y="4996656"/>
            <a:ext cx="5257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65000"/>
              </a:spcBef>
              <a:buClr>
                <a:srgbClr val="2A53AD"/>
              </a:buClr>
              <a:buSzPct val="150000"/>
              <a:buFont typeface="Times" panose="02020603050405020304" pitchFamily="18" charset="0"/>
              <a:defRPr b="1"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1pPr>
            <a:lvl2pPr marL="742950" indent="-28575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2pPr>
            <a:lvl3pPr marL="11430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buChar char="•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3pPr>
            <a:lvl4pPr marL="16002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buChar char="•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4pPr>
            <a:lvl5pPr marL="20574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200" dirty="0">
                <a:solidFill>
                  <a:srgbClr val="FF0000"/>
                </a:solidFill>
                <a:latin typeface="Times New Roman" panose="02020603050405020304" charset="0"/>
              </a:rPr>
              <a:t>翻译成对应的英文！！！</a:t>
            </a:r>
            <a:endParaRPr lang="zh-CN" altLang="en-US" sz="3200" dirty="0">
              <a:solidFill>
                <a:srgbClr val="FF0000"/>
              </a:solidFill>
              <a:latin typeface="Times New Roman" panose="020206030504050203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9562" y="598488"/>
            <a:ext cx="4692875" cy="58420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利用</a:t>
            </a: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ACS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的检索功能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22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32685" y="2077085"/>
            <a:ext cx="7381875" cy="35718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057993" y="2413416"/>
            <a:ext cx="3402768" cy="6350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箭头: 上 3"/>
          <p:cNvSpPr/>
          <p:nvPr/>
        </p:nvSpPr>
        <p:spPr>
          <a:xfrm rot="19894692">
            <a:off x="8350419" y="2852513"/>
            <a:ext cx="539646" cy="1154243"/>
          </a:xfrm>
          <a:prstGeom prst="upArrow">
            <a:avLst>
              <a:gd name="adj1" fmla="val 50000"/>
              <a:gd name="adj2" fmla="val 75665"/>
            </a:avLst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7320" y="0"/>
            <a:ext cx="983742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478280" y="1193165"/>
            <a:ext cx="2409190" cy="5525770"/>
          </a:xfrm>
          <a:prstGeom prst="rect">
            <a:avLst/>
          </a:prstGeom>
          <a:solidFill>
            <a:srgbClr val="FFFF00">
              <a:alpha val="3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0" y="1088572"/>
            <a:ext cx="1285875" cy="993446"/>
          </a:xfrm>
          <a:prstGeom prst="wedgeRoundRectCallout">
            <a:avLst>
              <a:gd name="adj1" fmla="val 76656"/>
              <a:gd name="adj2" fmla="val 855"/>
              <a:gd name="adj3" fmla="val 16667"/>
            </a:avLst>
          </a:prstGeom>
          <a:solidFill>
            <a:srgbClr val="FFFF99"/>
          </a:solidFill>
          <a:ln w="12700">
            <a:solidFill>
              <a:srgbClr val="FF0000"/>
            </a:solidFill>
            <a:prstDash val="sysDot"/>
            <a:miter lim="800000"/>
          </a:ln>
        </p:spPr>
        <p:txBody>
          <a:bodyPr/>
          <a:lstStyle>
            <a:lvl1pPr>
              <a:lnSpc>
                <a:spcPct val="85000"/>
              </a:lnSpc>
              <a:spcBef>
                <a:spcPct val="65000"/>
              </a:spcBef>
              <a:buClr>
                <a:srgbClr val="2A53AD"/>
              </a:buClr>
              <a:buSzPct val="150000"/>
              <a:buFont typeface="Times" panose="02020603050405020304" pitchFamily="18" charset="0"/>
              <a:defRPr b="1"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1pPr>
            <a:lvl2pPr marL="742950" indent="-28575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2pPr>
            <a:lvl3pPr marL="11430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buChar char="•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3pPr>
            <a:lvl4pPr marL="16002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buChar char="•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4pPr>
            <a:lvl5pPr marL="20574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charset="0"/>
              </a:rPr>
              <a:t>可对检索结果分组浏览</a:t>
            </a:r>
            <a:endParaRPr lang="zh-CN" altLang="en-US" dirty="0">
              <a:solidFill>
                <a:schemeClr val="tx1"/>
              </a:solidFill>
              <a:latin typeface="Times New Roman" panose="02020603050405020304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charset="0"/>
              </a:rPr>
              <a:t>    </a:t>
            </a:r>
            <a:endParaRPr lang="zh-CN" altLang="en-US" dirty="0">
              <a:solidFill>
                <a:schemeClr val="tx1"/>
              </a:solidFill>
              <a:latin typeface="Times New Roman" panose="0202060305040502030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704582" y="2644086"/>
            <a:ext cx="80883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7320" y="0"/>
            <a:ext cx="9837420" cy="6858000"/>
          </a:xfrm>
          <a:prstGeom prst="rect">
            <a:avLst/>
          </a:prstGeom>
        </p:spPr>
      </p:pic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6219676" y="931906"/>
            <a:ext cx="3328585" cy="646637"/>
          </a:xfrm>
          <a:prstGeom prst="wedgeRoundRectCallout">
            <a:avLst>
              <a:gd name="adj1" fmla="val -83625"/>
              <a:gd name="adj2" fmla="val 45147"/>
              <a:gd name="adj3" fmla="val 16667"/>
            </a:avLst>
          </a:prstGeom>
          <a:solidFill>
            <a:srgbClr val="FFFF99"/>
          </a:solidFill>
          <a:ln w="12700">
            <a:solidFill>
              <a:srgbClr val="FF0000"/>
            </a:solidFill>
            <a:prstDash val="sysDot"/>
            <a:miter lim="800000"/>
          </a:ln>
        </p:spPr>
        <p:txBody>
          <a:bodyPr/>
          <a:lstStyle>
            <a:lvl1pPr>
              <a:lnSpc>
                <a:spcPct val="85000"/>
              </a:lnSpc>
              <a:spcBef>
                <a:spcPct val="65000"/>
              </a:spcBef>
              <a:buClr>
                <a:srgbClr val="2A53AD"/>
              </a:buClr>
              <a:buSzPct val="150000"/>
              <a:buFont typeface="Times" panose="02020603050405020304" pitchFamily="18" charset="0"/>
              <a:defRPr b="1"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1pPr>
            <a:lvl2pPr marL="742950" indent="-28575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2pPr>
            <a:lvl3pPr marL="11430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buChar char="•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3pPr>
            <a:lvl4pPr marL="16002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buChar char="•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4pPr>
            <a:lvl5pPr marL="20574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zh-CN" altLang="en-US" sz="1600" dirty="0"/>
              <a:t>点击一次检索结果页面的</a:t>
            </a:r>
            <a:r>
              <a:rPr lang="en-US" altLang="zh-CN" sz="1600" dirty="0"/>
              <a:t>Refine Search</a:t>
            </a:r>
            <a:r>
              <a:rPr lang="zh-CN" altLang="en-US" sz="1600" dirty="0" smtClean="0"/>
              <a:t>，进入高级检索。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内容占位符 10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53" y="1"/>
            <a:ext cx="8293719" cy="4258582"/>
          </a:xfr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53" y="4258583"/>
            <a:ext cx="8306457" cy="3095983"/>
          </a:xfrm>
          <a:prstGeom prst="rect">
            <a:avLst/>
          </a:prstGeom>
        </p:spPr>
      </p:pic>
      <p:sp>
        <p:nvSpPr>
          <p:cNvPr id="13" name="左箭头 12"/>
          <p:cNvSpPr/>
          <p:nvPr/>
        </p:nvSpPr>
        <p:spPr>
          <a:xfrm rot="1577665">
            <a:off x="3493970" y="5313146"/>
            <a:ext cx="673768" cy="493429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左箭头 13"/>
          <p:cNvSpPr/>
          <p:nvPr/>
        </p:nvSpPr>
        <p:spPr>
          <a:xfrm rot="1577665">
            <a:off x="2154454" y="1882577"/>
            <a:ext cx="673768" cy="493429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左箭头 14"/>
          <p:cNvSpPr/>
          <p:nvPr/>
        </p:nvSpPr>
        <p:spPr>
          <a:xfrm rot="1577665">
            <a:off x="5196038" y="2762012"/>
            <a:ext cx="673768" cy="493429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AutoShape 6"/>
          <p:cNvSpPr>
            <a:spLocks noChangeArrowheads="1"/>
          </p:cNvSpPr>
          <p:nvPr/>
        </p:nvSpPr>
        <p:spPr bwMode="auto">
          <a:xfrm>
            <a:off x="7788594" y="3126466"/>
            <a:ext cx="4403406" cy="916145"/>
          </a:xfrm>
          <a:prstGeom prst="wedgeRoundRectCallout">
            <a:avLst>
              <a:gd name="adj1" fmla="val -50486"/>
              <a:gd name="adj2" fmla="val 21242"/>
              <a:gd name="adj3" fmla="val 16667"/>
            </a:avLst>
          </a:prstGeom>
          <a:solidFill>
            <a:srgbClr val="FFFF99"/>
          </a:solidFill>
          <a:ln w="12700">
            <a:solidFill>
              <a:srgbClr val="FF0000"/>
            </a:solidFill>
            <a:prstDash val="sysDot"/>
            <a:miter lim="800000"/>
          </a:ln>
        </p:spPr>
        <p:txBody>
          <a:bodyPr/>
          <a:lstStyle>
            <a:lvl1pPr>
              <a:lnSpc>
                <a:spcPct val="85000"/>
              </a:lnSpc>
              <a:spcBef>
                <a:spcPct val="65000"/>
              </a:spcBef>
              <a:buClr>
                <a:srgbClr val="2A53AD"/>
              </a:buClr>
              <a:buSzPct val="150000"/>
              <a:buFont typeface="Times" panose="02020603050405020304" pitchFamily="18" charset="0"/>
              <a:defRPr b="1"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1pPr>
            <a:lvl2pPr marL="742950" indent="-28575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2pPr>
            <a:lvl3pPr marL="11430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buChar char="•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3pPr>
            <a:lvl4pPr marL="16002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buChar char="•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4pPr>
            <a:lvl5pPr marL="20574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zh-CN" altLang="en-US" sz="1600" dirty="0" smtClean="0"/>
              <a:t>展开</a:t>
            </a:r>
            <a:r>
              <a:rPr lang="zh-CN" altLang="en-US" sz="1600" dirty="0"/>
              <a:t>的</a:t>
            </a:r>
            <a:r>
              <a:rPr lang="zh-CN" altLang="en-US" sz="1600" dirty="0" smtClean="0"/>
              <a:t>高级</a:t>
            </a:r>
            <a:r>
              <a:rPr lang="zh-CN" altLang="en-US" sz="1600" dirty="0"/>
              <a:t>检索</a:t>
            </a:r>
            <a:r>
              <a:rPr lang="zh-CN" altLang="en-US" sz="1600" dirty="0" smtClean="0"/>
              <a:t>条件中，可对如检索</a:t>
            </a:r>
            <a:r>
              <a:rPr lang="zh-CN" altLang="en-US" sz="1600" dirty="0"/>
              <a:t>词出现的位置、出版日期、</a:t>
            </a:r>
            <a:r>
              <a:rPr lang="zh-CN" altLang="en-US" sz="1600" dirty="0" smtClean="0"/>
              <a:t>期刊名称等进行限定。</a:t>
            </a:r>
            <a:endParaRPr lang="en-US" altLang="zh-CN" sz="1600" dirty="0" smtClean="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zh-CN" altLang="en-US" sz="1600" dirty="0" smtClean="0"/>
              <a:t>做好</a:t>
            </a:r>
            <a:r>
              <a:rPr lang="zh-CN" altLang="en-US" sz="1600" dirty="0"/>
              <a:t>进一步筛选后，再次检索。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408790" y="0"/>
            <a:ext cx="10061864" cy="6979557"/>
            <a:chOff x="945819" y="0"/>
            <a:chExt cx="10061864" cy="6979557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819" y="4519387"/>
              <a:ext cx="10061864" cy="246017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819" y="0"/>
              <a:ext cx="10061864" cy="4519387"/>
            </a:xfrm>
            <a:prstGeom prst="rect">
              <a:avLst/>
            </a:prstGeom>
          </p:spPr>
        </p:pic>
      </p:grpSp>
      <p:sp>
        <p:nvSpPr>
          <p:cNvPr id="15" name="矩形 14"/>
          <p:cNvSpPr/>
          <p:nvPr/>
        </p:nvSpPr>
        <p:spPr>
          <a:xfrm>
            <a:off x="2786742" y="2327730"/>
            <a:ext cx="7683912" cy="2191657"/>
          </a:xfrm>
          <a:prstGeom prst="rect">
            <a:avLst/>
          </a:prstGeom>
          <a:solidFill>
            <a:srgbClr val="FFFF00">
              <a:alpha val="3098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AutoShape 6"/>
          <p:cNvSpPr>
            <a:spLocks noChangeArrowheads="1"/>
          </p:cNvSpPr>
          <p:nvPr/>
        </p:nvSpPr>
        <p:spPr bwMode="auto">
          <a:xfrm>
            <a:off x="10588025" y="3660317"/>
            <a:ext cx="1474603" cy="644074"/>
          </a:xfrm>
          <a:prstGeom prst="wedgeRoundRectCallout">
            <a:avLst>
              <a:gd name="adj1" fmla="val -77982"/>
              <a:gd name="adj2" fmla="val -41962"/>
              <a:gd name="adj3" fmla="val 16667"/>
            </a:avLst>
          </a:prstGeom>
          <a:solidFill>
            <a:srgbClr val="FFFF99"/>
          </a:solidFill>
          <a:ln w="12700">
            <a:solidFill>
              <a:srgbClr val="FF0000"/>
            </a:solidFill>
            <a:prstDash val="sysDot"/>
            <a:miter lim="800000"/>
          </a:ln>
        </p:spPr>
        <p:txBody>
          <a:bodyPr/>
          <a:lstStyle>
            <a:lvl1pPr>
              <a:lnSpc>
                <a:spcPct val="85000"/>
              </a:lnSpc>
              <a:spcBef>
                <a:spcPct val="65000"/>
              </a:spcBef>
              <a:buClr>
                <a:srgbClr val="2A53AD"/>
              </a:buClr>
              <a:buSzPct val="150000"/>
              <a:buFont typeface="Times" panose="02020603050405020304" pitchFamily="18" charset="0"/>
              <a:defRPr b="1"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1pPr>
            <a:lvl2pPr marL="742950" indent="-28575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2pPr>
            <a:lvl3pPr marL="11430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buChar char="•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3pPr>
            <a:lvl4pPr marL="16002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buChar char="•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4pPr>
            <a:lvl5pPr marL="20574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charset="0"/>
              </a:rPr>
              <a:t>一条题录式检索结果</a:t>
            </a:r>
            <a:endParaRPr lang="zh-CN" altLang="en-US" dirty="0">
              <a:solidFill>
                <a:schemeClr val="tx1"/>
              </a:solidFill>
              <a:latin typeface="Times New Roman" panose="02020603050405020304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charset="0"/>
              </a:rPr>
              <a:t>    </a:t>
            </a:r>
            <a:endParaRPr lang="zh-CN" altLang="en-US" dirty="0">
              <a:solidFill>
                <a:schemeClr val="tx1"/>
              </a:solidFill>
              <a:latin typeface="Times New Roman" panose="02020603050405020304" charset="0"/>
            </a:endParaRPr>
          </a:p>
        </p:txBody>
      </p:sp>
      <p:sp>
        <p:nvSpPr>
          <p:cNvPr id="17" name="箭头: 上 16"/>
          <p:cNvSpPr/>
          <p:nvPr/>
        </p:nvSpPr>
        <p:spPr>
          <a:xfrm>
            <a:off x="3162858" y="4336142"/>
            <a:ext cx="362857" cy="615952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" y="304800"/>
            <a:ext cx="11029950" cy="62484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224791" y="3429000"/>
            <a:ext cx="1566409" cy="402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6489183" y="3550558"/>
            <a:ext cx="1725903" cy="522516"/>
          </a:xfrm>
          <a:prstGeom prst="wedgeRoundRectCallout">
            <a:avLst>
              <a:gd name="adj1" fmla="val -97668"/>
              <a:gd name="adj2" fmla="val -3652"/>
              <a:gd name="adj3" fmla="val 16667"/>
            </a:avLst>
          </a:prstGeom>
          <a:solidFill>
            <a:srgbClr val="FFFF99"/>
          </a:solidFill>
          <a:ln w="12700">
            <a:solidFill>
              <a:srgbClr val="FF0000"/>
            </a:solidFill>
            <a:prstDash val="sysDot"/>
            <a:miter lim="800000"/>
          </a:ln>
        </p:spPr>
        <p:txBody>
          <a:bodyPr/>
          <a:lstStyle>
            <a:lvl1pPr>
              <a:lnSpc>
                <a:spcPct val="85000"/>
              </a:lnSpc>
              <a:spcBef>
                <a:spcPct val="65000"/>
              </a:spcBef>
              <a:buClr>
                <a:srgbClr val="2A53AD"/>
              </a:buClr>
              <a:buSzPct val="150000"/>
              <a:buFont typeface="Times" panose="02020603050405020304" pitchFamily="18" charset="0"/>
              <a:defRPr b="1"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1pPr>
            <a:lvl2pPr marL="742950" indent="-28575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2pPr>
            <a:lvl3pPr marL="11430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buChar char="•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3pPr>
            <a:lvl4pPr marL="16002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buChar char="•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4pPr>
            <a:lvl5pPr marL="20574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solidFill>
                  <a:schemeClr val="tx1"/>
                </a:solidFill>
                <a:latin typeface="Times New Roman" panose="02020603050405020304" charset="0"/>
              </a:rPr>
              <a:t>全文在线浏览</a:t>
            </a:r>
            <a:endParaRPr lang="en-US" altLang="zh-CN" sz="1600" dirty="0">
              <a:solidFill>
                <a:schemeClr val="tx1"/>
              </a:solidFill>
              <a:latin typeface="Times New Roman" panose="02020603050405020304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solidFill>
                  <a:schemeClr val="tx1"/>
                </a:solidFill>
                <a:latin typeface="Times New Roman" panose="02020603050405020304" charset="0"/>
              </a:rPr>
              <a:t>下载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charset="0"/>
              </a:rPr>
              <a:t>PDF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charset="0"/>
              </a:rPr>
              <a:t>文献    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439886" y="3106057"/>
            <a:ext cx="304929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对话气泡: 椭圆形 9"/>
          <p:cNvSpPr/>
          <p:nvPr/>
        </p:nvSpPr>
        <p:spPr>
          <a:xfrm>
            <a:off x="5936343" y="1596571"/>
            <a:ext cx="3947885" cy="762000"/>
          </a:xfrm>
          <a:prstGeom prst="wedgeEllipseCallout">
            <a:avLst>
              <a:gd name="adj1" fmla="val -39295"/>
              <a:gd name="adj2" fmla="val 151403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该篇论文发表在的期刊名、年、卷、期、起止页码</a:t>
            </a:r>
            <a:endParaRPr lang="zh-CN" alt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628"/>
            <a:ext cx="12188016" cy="6342743"/>
          </a:xfrm>
          <a:prstGeom prst="rect">
            <a:avLst/>
          </a:prstGeom>
        </p:spPr>
      </p:pic>
      <p:sp>
        <p:nvSpPr>
          <p:cNvPr id="3" name="箭头: 上 2"/>
          <p:cNvSpPr/>
          <p:nvPr/>
        </p:nvSpPr>
        <p:spPr>
          <a:xfrm>
            <a:off x="11188675" y="615115"/>
            <a:ext cx="539646" cy="1154243"/>
          </a:xfrm>
          <a:prstGeom prst="upArrow">
            <a:avLst>
              <a:gd name="adj1" fmla="val 50000"/>
              <a:gd name="adj2" fmla="val 75665"/>
            </a:avLst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912" y="1022679"/>
            <a:ext cx="7568992" cy="5666878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5132526" y="5386546"/>
            <a:ext cx="2208959" cy="1048476"/>
            <a:chOff x="4030654" y="4290390"/>
            <a:chExt cx="2208959" cy="1048476"/>
          </a:xfrm>
        </p:grpSpPr>
        <p:sp>
          <p:nvSpPr>
            <p:cNvPr id="200710" name="AutoShape 6"/>
            <p:cNvSpPr>
              <a:spLocks noChangeArrowheads="1"/>
            </p:cNvSpPr>
            <p:nvPr/>
          </p:nvSpPr>
          <p:spPr bwMode="auto">
            <a:xfrm>
              <a:off x="4030654" y="4290390"/>
              <a:ext cx="1800225" cy="285750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65000"/>
                </a:spcBef>
                <a:buClr>
                  <a:srgbClr val="2A53AD"/>
                </a:buClr>
                <a:buSzPct val="150000"/>
                <a:buFont typeface="Times" panose="02020603050405020304" pitchFamily="18" charset="0"/>
                <a:defRPr b="1">
                  <a:solidFill>
                    <a:srgbClr val="4D4D4D"/>
                  </a:solidFill>
                  <a:latin typeface="仿宋_GB2312" panose="0201060903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85000"/>
                </a:lnSpc>
                <a:spcBef>
                  <a:spcPct val="30000"/>
                </a:spcBef>
                <a:buClr>
                  <a:srgbClr val="2A53AD"/>
                </a:buClr>
                <a:buSzPct val="150000"/>
                <a:buFont typeface="仿宋_GB2312" panose="02010609030101010101" pitchFamily="49" charset="-122"/>
                <a:defRPr>
                  <a:solidFill>
                    <a:srgbClr val="4D4D4D"/>
                  </a:solidFill>
                  <a:latin typeface="仿宋_GB2312" panose="0201060903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85000"/>
                </a:lnSpc>
                <a:spcBef>
                  <a:spcPct val="30000"/>
                </a:spcBef>
                <a:buClr>
                  <a:srgbClr val="2A53AD"/>
                </a:buClr>
                <a:buSzPct val="150000"/>
                <a:buFont typeface="仿宋_GB2312" panose="02010609030101010101" pitchFamily="49" charset="-122"/>
                <a:buChar char="•"/>
                <a:defRPr>
                  <a:solidFill>
                    <a:srgbClr val="4D4D4D"/>
                  </a:solidFill>
                  <a:latin typeface="仿宋_GB2312" panose="0201060903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85000"/>
                </a:lnSpc>
                <a:spcBef>
                  <a:spcPct val="30000"/>
                </a:spcBef>
                <a:buClr>
                  <a:srgbClr val="2A53AD"/>
                </a:buClr>
                <a:buSzPct val="150000"/>
                <a:buFont typeface="仿宋_GB2312" panose="02010609030101010101" pitchFamily="49" charset="-122"/>
                <a:buChar char="•"/>
                <a:defRPr>
                  <a:solidFill>
                    <a:srgbClr val="4D4D4D"/>
                  </a:solidFill>
                  <a:latin typeface="仿宋_GB2312" panose="0201060903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85000"/>
                </a:lnSpc>
                <a:spcBef>
                  <a:spcPct val="30000"/>
                </a:spcBef>
                <a:buClr>
                  <a:srgbClr val="2A53AD"/>
                </a:buClr>
                <a:buSzPct val="150000"/>
                <a:buFont typeface="仿宋_GB2312" panose="02010609030101010101" pitchFamily="49" charset="-122"/>
                <a:defRPr>
                  <a:solidFill>
                    <a:srgbClr val="4D4D4D"/>
                  </a:solidFill>
                  <a:latin typeface="仿宋_GB2312" panose="0201060903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2A53AD"/>
                </a:buClr>
                <a:buSzPct val="150000"/>
                <a:buFont typeface="仿宋_GB2312" panose="02010609030101010101" pitchFamily="49" charset="-122"/>
                <a:defRPr>
                  <a:solidFill>
                    <a:srgbClr val="4D4D4D"/>
                  </a:solidFill>
                  <a:latin typeface="仿宋_GB2312" panose="0201060903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2A53AD"/>
                </a:buClr>
                <a:buSzPct val="150000"/>
                <a:buFont typeface="仿宋_GB2312" panose="02010609030101010101" pitchFamily="49" charset="-122"/>
                <a:defRPr>
                  <a:solidFill>
                    <a:srgbClr val="4D4D4D"/>
                  </a:solidFill>
                  <a:latin typeface="仿宋_GB2312" panose="0201060903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2A53AD"/>
                </a:buClr>
                <a:buSzPct val="150000"/>
                <a:buFont typeface="仿宋_GB2312" panose="02010609030101010101" pitchFamily="49" charset="-122"/>
                <a:defRPr>
                  <a:solidFill>
                    <a:srgbClr val="4D4D4D"/>
                  </a:solidFill>
                  <a:latin typeface="仿宋_GB2312" panose="0201060903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2A53AD"/>
                </a:buClr>
                <a:buSzPct val="150000"/>
                <a:buFont typeface="仿宋_GB2312" panose="02010609030101010101" pitchFamily="49" charset="-122"/>
                <a:defRPr>
                  <a:solidFill>
                    <a:srgbClr val="4D4D4D"/>
                  </a:solidFill>
                  <a:latin typeface="仿宋_GB2312" panose="02010609030101010101" pitchFamily="49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b="0">
                <a:solidFill>
                  <a:schemeClr val="tx1"/>
                </a:solidFill>
                <a:latin typeface="Times New Roman" panose="02020603050405020304" charset="0"/>
              </a:endParaRPr>
            </a:p>
          </p:txBody>
        </p:sp>
        <p:sp>
          <p:nvSpPr>
            <p:cNvPr id="2" name="箭头: 上 1"/>
            <p:cNvSpPr/>
            <p:nvPr/>
          </p:nvSpPr>
          <p:spPr>
            <a:xfrm rot="19704365">
              <a:off x="5691290" y="4515906"/>
              <a:ext cx="548323" cy="822960"/>
            </a:xfrm>
            <a:prstGeom prst="upArrow">
              <a:avLst>
                <a:gd name="adj1" fmla="val 40601"/>
                <a:gd name="adj2" fmla="val 50000"/>
              </a:avLst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TextBox 56"/>
          <p:cNvSpPr txBox="1"/>
          <p:nvPr/>
        </p:nvSpPr>
        <p:spPr>
          <a:xfrm>
            <a:off x="1320925" y="439771"/>
            <a:ext cx="9414809" cy="4153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7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7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RSC</a:t>
            </a:r>
            <a:r>
              <a:rPr lang="zh-CN" altLang="en-US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（英国皇家化学学会）电子期刊全文数据库检索实践</a:t>
            </a:r>
            <a:endParaRPr lang="zh-CN" altLang="en-US" sz="27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4" descr="C:\Users\Administrator\Desktop\微立体创业计划\00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66" y="342743"/>
            <a:ext cx="609460" cy="609460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</p:bldLst>
      </p:timing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4" name="页脚占位符 2"/>
          <p:cNvSpPr txBox="1">
            <a:spLocks noGrp="1"/>
          </p:cNvSpPr>
          <p:nvPr/>
        </p:nvSpPr>
        <p:spPr bwMode="auto">
          <a:xfrm>
            <a:off x="8686800" y="7466013"/>
            <a:ext cx="21336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65000"/>
              </a:spcBef>
              <a:buClr>
                <a:srgbClr val="2A53AD"/>
              </a:buClr>
              <a:buSzPct val="150000"/>
              <a:buFont typeface="Times" panose="02020603050405020304" pitchFamily="18" charset="0"/>
              <a:defRPr b="1"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1pPr>
            <a:lvl2pPr marL="742950" indent="-28575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2pPr>
            <a:lvl3pPr marL="11430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buChar char="•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3pPr>
            <a:lvl4pPr marL="16002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buChar char="•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4pPr>
            <a:lvl5pPr marL="20574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0">
                <a:solidFill>
                  <a:schemeClr val="tx1"/>
                </a:solidFill>
                <a:latin typeface="Times New Roman" panose="02020603050405020304" charset="0"/>
              </a:rPr>
              <a:t>   </a:t>
            </a:r>
            <a:endParaRPr lang="zh-CN" altLang="en-US" b="0">
              <a:solidFill>
                <a:schemeClr val="tx1"/>
              </a:solidFill>
              <a:latin typeface="Times New Roman" panose="0202060305040502030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0">
                <a:solidFill>
                  <a:schemeClr val="tx1"/>
                </a:solidFill>
                <a:latin typeface="Times New Roman" panose="02020603050405020304" charset="0"/>
              </a:rPr>
              <a:t>   </a:t>
            </a:r>
            <a:endParaRPr lang="en-US" altLang="zh-CN" b="0">
              <a:solidFill>
                <a:schemeClr val="tx1"/>
              </a:solidFill>
              <a:latin typeface="Times New Roman" panose="0202060305040502030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55308"/>
            <a:ext cx="7948246" cy="6020972"/>
            <a:chOff x="0" y="0"/>
            <a:chExt cx="9144000" cy="6656387"/>
          </a:xfrm>
        </p:grpSpPr>
        <p:pic>
          <p:nvPicPr>
            <p:cNvPr id="138245" name="图片 5" descr="33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4799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8246" name="图片 7" descr="44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799012"/>
              <a:ext cx="9144000" cy="1857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上箭头 9"/>
          <p:cNvSpPr>
            <a:spLocks noChangeArrowheads="1"/>
          </p:cNvSpPr>
          <p:nvPr/>
        </p:nvSpPr>
        <p:spPr bwMode="auto">
          <a:xfrm>
            <a:off x="1249459" y="433021"/>
            <a:ext cx="500062" cy="928688"/>
          </a:xfrm>
          <a:prstGeom prst="upArrow">
            <a:avLst>
              <a:gd name="adj1" fmla="val 50000"/>
              <a:gd name="adj2" fmla="val 4999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round/>
          </a:ln>
        </p:spPr>
        <p:txBody>
          <a:bodyPr/>
          <a:lstStyle>
            <a:lvl1pPr>
              <a:lnSpc>
                <a:spcPct val="85000"/>
              </a:lnSpc>
              <a:spcBef>
                <a:spcPct val="65000"/>
              </a:spcBef>
              <a:buClr>
                <a:srgbClr val="2A53AD"/>
              </a:buClr>
              <a:buSzPct val="150000"/>
              <a:buFont typeface="Times" panose="02020603050405020304" pitchFamily="18" charset="0"/>
              <a:defRPr b="1"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1pPr>
            <a:lvl2pPr marL="742950" indent="-28575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2pPr>
            <a:lvl3pPr marL="11430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buChar char="•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3pPr>
            <a:lvl4pPr marL="16002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buChar char="•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4pPr>
            <a:lvl5pPr marL="20574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b="0">
              <a:solidFill>
                <a:schemeClr val="tx1"/>
              </a:solidFill>
              <a:latin typeface="Times New Roman" panose="0202060305040502030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188634" y="898279"/>
            <a:ext cx="6996332" cy="5959721"/>
            <a:chOff x="5188634" y="898279"/>
            <a:chExt cx="6996332" cy="5959721"/>
          </a:xfrm>
        </p:grpSpPr>
        <p:pic>
          <p:nvPicPr>
            <p:cNvPr id="11" name="图片 6" descr="77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8634" y="898279"/>
              <a:ext cx="6996332" cy="4181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图片 8" descr="888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8634" y="5033596"/>
              <a:ext cx="6996332" cy="1824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87575" y="952500"/>
            <a:ext cx="7249160" cy="588137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656178" y="4940044"/>
            <a:ext cx="2208959" cy="1048476"/>
            <a:chOff x="4030654" y="4290390"/>
            <a:chExt cx="2208959" cy="1048476"/>
          </a:xfrm>
        </p:grpSpPr>
        <p:sp>
          <p:nvSpPr>
            <p:cNvPr id="200710" name="AutoShape 6"/>
            <p:cNvSpPr>
              <a:spLocks noChangeArrowheads="1"/>
            </p:cNvSpPr>
            <p:nvPr/>
          </p:nvSpPr>
          <p:spPr bwMode="auto">
            <a:xfrm>
              <a:off x="4030654" y="4290390"/>
              <a:ext cx="1800225" cy="285750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65000"/>
                </a:spcBef>
                <a:buClr>
                  <a:srgbClr val="2A53AD"/>
                </a:buClr>
                <a:buSzPct val="150000"/>
                <a:buFont typeface="Times" panose="02020603050405020304" pitchFamily="18" charset="0"/>
                <a:defRPr b="1">
                  <a:solidFill>
                    <a:srgbClr val="4D4D4D"/>
                  </a:solidFill>
                  <a:latin typeface="仿宋_GB2312" panose="0201060903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85000"/>
                </a:lnSpc>
                <a:spcBef>
                  <a:spcPct val="30000"/>
                </a:spcBef>
                <a:buClr>
                  <a:srgbClr val="2A53AD"/>
                </a:buClr>
                <a:buSzPct val="150000"/>
                <a:buFont typeface="仿宋_GB2312" panose="02010609030101010101" pitchFamily="49" charset="-122"/>
                <a:defRPr>
                  <a:solidFill>
                    <a:srgbClr val="4D4D4D"/>
                  </a:solidFill>
                  <a:latin typeface="仿宋_GB2312" panose="0201060903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85000"/>
                </a:lnSpc>
                <a:spcBef>
                  <a:spcPct val="30000"/>
                </a:spcBef>
                <a:buClr>
                  <a:srgbClr val="2A53AD"/>
                </a:buClr>
                <a:buSzPct val="150000"/>
                <a:buFont typeface="仿宋_GB2312" panose="02010609030101010101" pitchFamily="49" charset="-122"/>
                <a:buChar char="•"/>
                <a:defRPr>
                  <a:solidFill>
                    <a:srgbClr val="4D4D4D"/>
                  </a:solidFill>
                  <a:latin typeface="仿宋_GB2312" panose="0201060903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85000"/>
                </a:lnSpc>
                <a:spcBef>
                  <a:spcPct val="30000"/>
                </a:spcBef>
                <a:buClr>
                  <a:srgbClr val="2A53AD"/>
                </a:buClr>
                <a:buSzPct val="150000"/>
                <a:buFont typeface="仿宋_GB2312" panose="02010609030101010101" pitchFamily="49" charset="-122"/>
                <a:buChar char="•"/>
                <a:defRPr>
                  <a:solidFill>
                    <a:srgbClr val="4D4D4D"/>
                  </a:solidFill>
                  <a:latin typeface="仿宋_GB2312" panose="0201060903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85000"/>
                </a:lnSpc>
                <a:spcBef>
                  <a:spcPct val="30000"/>
                </a:spcBef>
                <a:buClr>
                  <a:srgbClr val="2A53AD"/>
                </a:buClr>
                <a:buSzPct val="150000"/>
                <a:buFont typeface="仿宋_GB2312" panose="02010609030101010101" pitchFamily="49" charset="-122"/>
                <a:defRPr>
                  <a:solidFill>
                    <a:srgbClr val="4D4D4D"/>
                  </a:solidFill>
                  <a:latin typeface="仿宋_GB2312" panose="0201060903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2A53AD"/>
                </a:buClr>
                <a:buSzPct val="150000"/>
                <a:buFont typeface="仿宋_GB2312" panose="02010609030101010101" pitchFamily="49" charset="-122"/>
                <a:defRPr>
                  <a:solidFill>
                    <a:srgbClr val="4D4D4D"/>
                  </a:solidFill>
                  <a:latin typeface="仿宋_GB2312" panose="0201060903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2A53AD"/>
                </a:buClr>
                <a:buSzPct val="150000"/>
                <a:buFont typeface="仿宋_GB2312" panose="02010609030101010101" pitchFamily="49" charset="-122"/>
                <a:defRPr>
                  <a:solidFill>
                    <a:srgbClr val="4D4D4D"/>
                  </a:solidFill>
                  <a:latin typeface="仿宋_GB2312" panose="0201060903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2A53AD"/>
                </a:buClr>
                <a:buSzPct val="150000"/>
                <a:buFont typeface="仿宋_GB2312" panose="02010609030101010101" pitchFamily="49" charset="-122"/>
                <a:defRPr>
                  <a:solidFill>
                    <a:srgbClr val="4D4D4D"/>
                  </a:solidFill>
                  <a:latin typeface="仿宋_GB2312" panose="0201060903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2A53AD"/>
                </a:buClr>
                <a:buSzPct val="150000"/>
                <a:buFont typeface="仿宋_GB2312" panose="02010609030101010101" pitchFamily="49" charset="-122"/>
                <a:defRPr>
                  <a:solidFill>
                    <a:srgbClr val="4D4D4D"/>
                  </a:solidFill>
                  <a:latin typeface="仿宋_GB2312" panose="02010609030101010101" pitchFamily="49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b="0">
                <a:solidFill>
                  <a:schemeClr val="tx1"/>
                </a:solidFill>
                <a:latin typeface="Times New Roman" panose="02020603050405020304" charset="0"/>
              </a:endParaRPr>
            </a:p>
          </p:txBody>
        </p:sp>
        <p:sp>
          <p:nvSpPr>
            <p:cNvPr id="2" name="箭头: 上 1"/>
            <p:cNvSpPr/>
            <p:nvPr/>
          </p:nvSpPr>
          <p:spPr>
            <a:xfrm rot="19704365">
              <a:off x="5691290" y="4515906"/>
              <a:ext cx="548323" cy="822960"/>
            </a:xfrm>
            <a:prstGeom prst="upArrow">
              <a:avLst>
                <a:gd name="adj1" fmla="val 40601"/>
                <a:gd name="adj2" fmla="val 50000"/>
              </a:avLst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TextBox 56"/>
          <p:cNvSpPr txBox="1"/>
          <p:nvPr/>
        </p:nvSpPr>
        <p:spPr>
          <a:xfrm>
            <a:off x="1320925" y="439771"/>
            <a:ext cx="9126681" cy="4152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 of Science</a:t>
            </a:r>
            <a:r>
              <a:rPr lang="zh-CN" altLang="en-US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检索实践</a:t>
            </a:r>
            <a:endParaRPr lang="zh-CN" altLang="en-US" sz="27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4" descr="C:\Users\Administrator\Desktop\微立体创业计划\00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66" y="342743"/>
            <a:ext cx="609460" cy="609460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14" name="Picture 4" descr="5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9144000" cy="69246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9141" name="Picture 5" descr="55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339" y="2565400"/>
            <a:ext cx="1443037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142" name="Picture 6" descr="5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6" y="2565400"/>
            <a:ext cx="1439863" cy="121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143" name="Picture 7" descr="55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4" y="2565400"/>
            <a:ext cx="2967037" cy="388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对话气泡: 矩形 1"/>
          <p:cNvSpPr/>
          <p:nvPr/>
        </p:nvSpPr>
        <p:spPr>
          <a:xfrm>
            <a:off x="8018584" y="1252028"/>
            <a:ext cx="1631853" cy="633046"/>
          </a:xfrm>
          <a:prstGeom prst="wedgeRectCallout">
            <a:avLst>
              <a:gd name="adj1" fmla="val -59818"/>
              <a:gd name="adj2" fmla="val 90754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提前对检出结果进行限定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7" name="对话气泡: 矩形 6"/>
          <p:cNvSpPr/>
          <p:nvPr/>
        </p:nvSpPr>
        <p:spPr>
          <a:xfrm>
            <a:off x="3287714" y="900333"/>
            <a:ext cx="2025748" cy="393895"/>
          </a:xfrm>
          <a:prstGeom prst="wedgeRectCallout">
            <a:avLst>
              <a:gd name="adj1" fmla="val 55556"/>
              <a:gd name="adj2" fmla="val -187500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简单检索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28271" y="0"/>
            <a:ext cx="5022166" cy="393895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9444013" y="-129468"/>
            <a:ext cx="865187" cy="549275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</a:ln>
          <a:effectLst>
            <a:glow rad="63500">
              <a:schemeClr val="accent6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65000"/>
              </a:spcBef>
              <a:buClr>
                <a:srgbClr val="2A53AD"/>
              </a:buClr>
              <a:buSzPct val="150000"/>
              <a:buFont typeface="Times" panose="02020603050405020304" pitchFamily="18" charset="0"/>
              <a:defRPr b="1"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1pPr>
            <a:lvl2pPr marL="742950" indent="-28575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2pPr>
            <a:lvl3pPr marL="11430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buChar char="•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3pPr>
            <a:lvl4pPr marL="16002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buChar char="•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4pPr>
            <a:lvl5pPr marL="20574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b="0">
              <a:solidFill>
                <a:schemeClr val="tx1"/>
              </a:solidFill>
              <a:latin typeface="Times New Roman" panose="02020603050405020304" charset="0"/>
            </a:endParaRPr>
          </a:p>
        </p:txBody>
      </p:sp>
      <p:sp>
        <p:nvSpPr>
          <p:cNvPr id="10" name="对话气泡: 矩形 9"/>
          <p:cNvSpPr/>
          <p:nvPr/>
        </p:nvSpPr>
        <p:spPr>
          <a:xfrm>
            <a:off x="10533089" y="886266"/>
            <a:ext cx="1521656" cy="379828"/>
          </a:xfrm>
          <a:prstGeom prst="wedgeRectCallout">
            <a:avLst>
              <a:gd name="adj1" fmla="val -82271"/>
              <a:gd name="adj2" fmla="val -187501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高级检索</a:t>
            </a:r>
            <a:endParaRPr lang="zh-CN" alt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9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9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  <p:bldP spid="9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166423" y="58128"/>
            <a:ext cx="7962314" cy="7230888"/>
            <a:chOff x="2166423" y="58128"/>
            <a:chExt cx="7962314" cy="7230888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6423" y="58128"/>
              <a:ext cx="7962314" cy="3999392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6423" y="3957224"/>
              <a:ext cx="7962314" cy="3331792"/>
            </a:xfrm>
            <a:prstGeom prst="rect">
              <a:avLst/>
            </a:prstGeom>
          </p:spPr>
        </p:pic>
      </p:grpSp>
      <p:sp>
        <p:nvSpPr>
          <p:cNvPr id="425988" name="Rectangle 4"/>
          <p:cNvSpPr>
            <a:spLocks noChangeArrowheads="1"/>
          </p:cNvSpPr>
          <p:nvPr/>
        </p:nvSpPr>
        <p:spPr bwMode="auto">
          <a:xfrm>
            <a:off x="6836898" y="1993613"/>
            <a:ext cx="2799472" cy="522922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65000"/>
              </a:spcBef>
              <a:buClr>
                <a:srgbClr val="2A53AD"/>
              </a:buClr>
              <a:buSzPct val="150000"/>
              <a:buFont typeface="Times" panose="02020603050405020304" pitchFamily="18" charset="0"/>
              <a:defRPr b="1"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1pPr>
            <a:lvl2pPr marL="742950" indent="-28575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2pPr>
            <a:lvl3pPr marL="11430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buChar char="•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3pPr>
            <a:lvl4pPr marL="16002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buChar char="•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4pPr>
            <a:lvl5pPr marL="20574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chemeClr val="bg1"/>
              </a:solidFill>
              <a:latin typeface="Times New Roman" panose="02020603050405020304" charset="0"/>
            </a:endParaRPr>
          </a:p>
        </p:txBody>
      </p:sp>
      <p:sp>
        <p:nvSpPr>
          <p:cNvPr id="425989" name="Line 5"/>
          <p:cNvSpPr>
            <a:spLocks noChangeShapeType="1"/>
          </p:cNvSpPr>
          <p:nvPr/>
        </p:nvSpPr>
        <p:spPr bwMode="auto">
          <a:xfrm>
            <a:off x="7019777" y="1897433"/>
            <a:ext cx="1603717" cy="1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sp>
        <p:nvSpPr>
          <p:cNvPr id="5" name="对话气泡: 矩形 4"/>
          <p:cNvSpPr/>
          <p:nvPr/>
        </p:nvSpPr>
        <p:spPr>
          <a:xfrm>
            <a:off x="10128737" y="1234880"/>
            <a:ext cx="1852811" cy="593919"/>
          </a:xfrm>
          <a:prstGeom prst="wedgeRectCallout">
            <a:avLst>
              <a:gd name="adj1" fmla="val -133435"/>
              <a:gd name="adj2" fmla="val 53476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高级检索中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各检索项释义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2771334" y="2278966"/>
            <a:ext cx="3896751" cy="128436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65000"/>
              </a:spcBef>
              <a:buClr>
                <a:srgbClr val="2A53AD"/>
              </a:buClr>
              <a:buSzPct val="150000"/>
              <a:buFont typeface="Times" panose="02020603050405020304" pitchFamily="18" charset="0"/>
              <a:defRPr b="1"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1pPr>
            <a:lvl2pPr marL="742950" indent="-28575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2pPr>
            <a:lvl3pPr marL="11430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buChar char="•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3pPr>
            <a:lvl4pPr marL="16002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buChar char="•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4pPr>
            <a:lvl5pPr marL="20574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chemeClr val="bg1"/>
              </a:solidFill>
              <a:latin typeface="Times New Roman" panose="02020603050405020304" charset="0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2851735" y="4853696"/>
            <a:ext cx="3816350" cy="4333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65000"/>
              </a:spcBef>
              <a:buClr>
                <a:srgbClr val="2A53AD"/>
              </a:buClr>
              <a:buSzPct val="150000"/>
              <a:buFont typeface="Times" panose="02020603050405020304" pitchFamily="18" charset="0"/>
              <a:defRPr b="1"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1pPr>
            <a:lvl2pPr marL="742950" indent="-28575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2pPr>
            <a:lvl3pPr marL="11430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buChar char="•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3pPr>
            <a:lvl4pPr marL="16002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buChar char="•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4pPr>
            <a:lvl5pPr marL="20574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chemeClr val="bg1"/>
              </a:solidFill>
              <a:latin typeface="Times New Roman" panose="02020603050405020304" charset="0"/>
            </a:endParaRPr>
          </a:p>
        </p:txBody>
      </p:sp>
      <p:sp>
        <p:nvSpPr>
          <p:cNvPr id="13" name="AutoShape 9"/>
          <p:cNvSpPr>
            <a:spLocks noChangeArrowheads="1"/>
          </p:cNvSpPr>
          <p:nvPr/>
        </p:nvSpPr>
        <p:spPr bwMode="auto">
          <a:xfrm>
            <a:off x="1" y="3722891"/>
            <a:ext cx="4501662" cy="792163"/>
          </a:xfrm>
          <a:prstGeom prst="wedgeRoundRectCallout">
            <a:avLst>
              <a:gd name="adj1" fmla="val 9139"/>
              <a:gd name="adj2" fmla="val -47394"/>
              <a:gd name="adj3" fmla="val 16667"/>
            </a:avLst>
          </a:prstGeom>
          <a:solidFill>
            <a:srgbClr val="FFFF99"/>
          </a:solidFill>
          <a:ln w="12700" algn="ctr">
            <a:solidFill>
              <a:srgbClr val="FF0000"/>
            </a:solidFill>
            <a:prstDash val="sysDot"/>
            <a:miter lim="800000"/>
          </a:ln>
        </p:spPr>
        <p:txBody>
          <a:bodyPr lIns="90000" tIns="46800" rIns="90000" bIns="46800" anchor="ctr"/>
          <a:lstStyle>
            <a:lvl1pPr>
              <a:lnSpc>
                <a:spcPct val="85000"/>
              </a:lnSpc>
              <a:spcBef>
                <a:spcPct val="65000"/>
              </a:spcBef>
              <a:buClr>
                <a:srgbClr val="2A53AD"/>
              </a:buClr>
              <a:buSzPct val="150000"/>
              <a:buFont typeface="Times" panose="02020603050405020304" pitchFamily="18" charset="0"/>
              <a:defRPr b="1"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1pPr>
            <a:lvl2pPr marL="742950" indent="-28575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2pPr>
            <a:lvl3pPr marL="11430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buChar char="•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3pPr>
            <a:lvl4pPr marL="16002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buChar char="•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4pPr>
            <a:lvl5pPr marL="20574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solidFill>
                  <a:schemeClr val="tx1"/>
                </a:solidFill>
                <a:latin typeface="Times New Roman" panose="02020603050405020304" charset="0"/>
              </a:rPr>
              <a:t>在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charset="0"/>
              </a:rPr>
              <a:t>RSC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charset="0"/>
              </a:rPr>
              <a:t>中，若使用检索算符，必须是大写的，如：</a:t>
            </a:r>
            <a:r>
              <a:rPr lang="en-US" altLang="zh-CN" sz="1600" dirty="0">
                <a:solidFill>
                  <a:srgbClr val="FF66FF"/>
                </a:solidFill>
                <a:latin typeface="Times New Roman" panose="02020603050405020304" charset="0"/>
              </a:rPr>
              <a:t>(titanium </a:t>
            </a:r>
            <a:r>
              <a:rPr lang="en-US" altLang="zh-CN" sz="1600" dirty="0">
                <a:solidFill>
                  <a:srgbClr val="000066"/>
                </a:solidFill>
                <a:latin typeface="Times New Roman" panose="02020603050405020304" charset="0"/>
              </a:rPr>
              <a:t>OR</a:t>
            </a:r>
            <a:r>
              <a:rPr lang="en-US" altLang="zh-CN" sz="1600" dirty="0">
                <a:solidFill>
                  <a:srgbClr val="FF66FF"/>
                </a:solidFill>
                <a:latin typeface="Times New Roman" panose="02020603050405020304" charset="0"/>
              </a:rPr>
              <a:t> </a:t>
            </a:r>
            <a:r>
              <a:rPr lang="en-US" altLang="zh-CN" sz="1600" dirty="0" err="1">
                <a:solidFill>
                  <a:srgbClr val="FF66FF"/>
                </a:solidFill>
                <a:latin typeface="Times New Roman" panose="02020603050405020304" charset="0"/>
              </a:rPr>
              <a:t>ti</a:t>
            </a:r>
            <a:r>
              <a:rPr lang="en-US" altLang="zh-CN" sz="1600" dirty="0">
                <a:solidFill>
                  <a:srgbClr val="FF66FF"/>
                </a:solidFill>
                <a:latin typeface="Times New Roman" panose="02020603050405020304" charset="0"/>
              </a:rPr>
              <a:t>) </a:t>
            </a:r>
            <a:r>
              <a:rPr lang="en-US" altLang="zh-CN" sz="1600" dirty="0">
                <a:solidFill>
                  <a:srgbClr val="000066"/>
                </a:solidFill>
                <a:latin typeface="Times New Roman" panose="02020603050405020304" charset="0"/>
              </a:rPr>
              <a:t>AND</a:t>
            </a:r>
            <a:r>
              <a:rPr lang="en-US" altLang="zh-CN" sz="1600" dirty="0">
                <a:solidFill>
                  <a:srgbClr val="FF66FF"/>
                </a:solidFill>
                <a:latin typeface="Times New Roman" panose="02020603050405020304" charset="0"/>
              </a:rPr>
              <a:t> (nanometer </a:t>
            </a:r>
            <a:r>
              <a:rPr lang="en-US" altLang="zh-CN" sz="1600" dirty="0">
                <a:solidFill>
                  <a:srgbClr val="000066"/>
                </a:solidFill>
                <a:latin typeface="Times New Roman" panose="02020603050405020304" charset="0"/>
              </a:rPr>
              <a:t>OR</a:t>
            </a:r>
            <a:r>
              <a:rPr lang="en-US" altLang="zh-CN" sz="1600" dirty="0">
                <a:solidFill>
                  <a:srgbClr val="FF66FF"/>
                </a:solidFill>
                <a:latin typeface="Times New Roman" panose="02020603050405020304" charset="0"/>
              </a:rPr>
              <a:t> nano)</a:t>
            </a:r>
            <a:endParaRPr lang="en-US" altLang="zh-CN" sz="1600" dirty="0">
              <a:solidFill>
                <a:srgbClr val="FF66FF"/>
              </a:solidFill>
              <a:latin typeface="Times New Roman" panose="02020603050405020304" charset="0"/>
            </a:endParaRPr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 flipH="1">
            <a:off x="1525140" y="2919347"/>
            <a:ext cx="1246194" cy="792163"/>
          </a:xfrm>
          <a:prstGeom prst="line">
            <a:avLst/>
          </a:prstGeom>
          <a:noFill/>
          <a:ln w="73025">
            <a:solidFill>
              <a:srgbClr val="FF0000"/>
            </a:solidFill>
            <a:rou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 flipH="1" flipV="1">
            <a:off x="1842867" y="4490755"/>
            <a:ext cx="1008867" cy="617246"/>
          </a:xfrm>
          <a:prstGeom prst="line">
            <a:avLst/>
          </a:prstGeom>
          <a:noFill/>
          <a:ln w="73025">
            <a:solidFill>
              <a:srgbClr val="FF0000"/>
            </a:solidFill>
            <a:rou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5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259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59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25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5988" grpId="0" animBg="1"/>
      <p:bldP spid="5" grpId="0" animBg="1"/>
      <p:bldP spid="11" grpId="0" animBg="1"/>
      <p:bldP spid="12" grpId="0" animBg="1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55" y="504825"/>
            <a:ext cx="8391525" cy="58483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4389" name="页脚占位符 2"/>
          <p:cNvSpPr txBox="1">
            <a:spLocks noGrp="1"/>
          </p:cNvSpPr>
          <p:nvPr/>
        </p:nvSpPr>
        <p:spPr bwMode="auto">
          <a:xfrm>
            <a:off x="8686800" y="7466013"/>
            <a:ext cx="21336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65000"/>
              </a:spcBef>
              <a:buClr>
                <a:srgbClr val="2A53AD"/>
              </a:buClr>
              <a:buSzPct val="150000"/>
              <a:buFont typeface="Times" panose="02020603050405020304" pitchFamily="18" charset="0"/>
              <a:defRPr b="1"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1pPr>
            <a:lvl2pPr marL="742950" indent="-28575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2pPr>
            <a:lvl3pPr marL="11430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buChar char="•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3pPr>
            <a:lvl4pPr marL="16002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buChar char="•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4pPr>
            <a:lvl5pPr marL="20574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0">
                <a:solidFill>
                  <a:schemeClr val="tx1"/>
                </a:solidFill>
                <a:latin typeface="Times New Roman" panose="02020603050405020304" charset="0"/>
              </a:rPr>
              <a:t>   </a:t>
            </a:r>
            <a:endParaRPr lang="zh-CN" altLang="en-US" b="0">
              <a:solidFill>
                <a:schemeClr val="tx1"/>
              </a:solidFill>
              <a:latin typeface="Times New Roman" panose="0202060305040502030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0">
                <a:solidFill>
                  <a:schemeClr val="tx1"/>
                </a:solidFill>
                <a:latin typeface="Times New Roman" panose="02020603050405020304" charset="0"/>
              </a:rPr>
              <a:t>   </a:t>
            </a:r>
            <a:endParaRPr lang="en-US" altLang="zh-CN" b="0">
              <a:solidFill>
                <a:schemeClr val="tx1"/>
              </a:solidFill>
              <a:latin typeface="Times New Roman" panose="02020603050405020304" charset="0"/>
            </a:endParaRPr>
          </a:p>
        </p:txBody>
      </p:sp>
      <p:sp>
        <p:nvSpPr>
          <p:cNvPr id="590854" name="Rectangle 4"/>
          <p:cNvSpPr>
            <a:spLocks noChangeArrowheads="1"/>
          </p:cNvSpPr>
          <p:nvPr/>
        </p:nvSpPr>
        <p:spPr bwMode="auto">
          <a:xfrm>
            <a:off x="3938953" y="3024555"/>
            <a:ext cx="3137096" cy="1181686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65000"/>
              </a:spcBef>
              <a:buClr>
                <a:srgbClr val="2A53AD"/>
              </a:buClr>
              <a:buSzPct val="150000"/>
              <a:buFont typeface="Times" panose="02020603050405020304" pitchFamily="18" charset="0"/>
              <a:defRPr b="1"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1pPr>
            <a:lvl2pPr marL="742950" indent="-28575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2pPr>
            <a:lvl3pPr marL="11430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buChar char="•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3pPr>
            <a:lvl4pPr marL="16002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buChar char="•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4pPr>
            <a:lvl5pPr marL="20574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chemeClr val="bg1"/>
              </a:solidFill>
              <a:latin typeface="Times New Roman" panose="02020603050405020304" charset="0"/>
            </a:endParaRPr>
          </a:p>
        </p:txBody>
      </p:sp>
      <p:sp>
        <p:nvSpPr>
          <p:cNvPr id="16" name="对话气泡: 矩形 15"/>
          <p:cNvSpPr/>
          <p:nvPr/>
        </p:nvSpPr>
        <p:spPr>
          <a:xfrm>
            <a:off x="253218" y="2177415"/>
            <a:ext cx="2814637" cy="734597"/>
          </a:xfrm>
          <a:prstGeom prst="wedgeRectCallout">
            <a:avLst>
              <a:gd name="adj1" fmla="val 87941"/>
              <a:gd name="adj2" fmla="val 166213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检索课题：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纳米材料在医药中的应用</a:t>
            </a:r>
            <a:endParaRPr lang="zh-CN" alt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90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085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862818" y="0"/>
            <a:ext cx="10466364" cy="7141008"/>
            <a:chOff x="-53549" y="0"/>
            <a:chExt cx="10466364" cy="7141008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359266" cy="5120639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3549" y="5120639"/>
              <a:ext cx="10466364" cy="2020369"/>
            </a:xfrm>
            <a:prstGeom prst="rect">
              <a:avLst/>
            </a:prstGeom>
          </p:spPr>
        </p:pic>
      </p:grpSp>
      <p:sp>
        <p:nvSpPr>
          <p:cNvPr id="9" name="矩形 8"/>
          <p:cNvSpPr/>
          <p:nvPr/>
        </p:nvSpPr>
        <p:spPr>
          <a:xfrm>
            <a:off x="6991643" y="773724"/>
            <a:ext cx="3179299" cy="5964702"/>
          </a:xfrm>
          <a:prstGeom prst="rect">
            <a:avLst/>
          </a:prstGeom>
          <a:solidFill>
            <a:srgbClr val="FFFF00">
              <a:alpha val="21961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9817889" y="1477105"/>
            <a:ext cx="2230107" cy="717453"/>
          </a:xfrm>
          <a:prstGeom prst="wedgeRectCallout">
            <a:avLst>
              <a:gd name="adj1" fmla="val -117977"/>
              <a:gd name="adj2" fmla="val -78676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检索结果分组浏览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21058" y="2883877"/>
            <a:ext cx="4759569" cy="3854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对话气泡: 矩形 11"/>
          <p:cNvSpPr/>
          <p:nvPr/>
        </p:nvSpPr>
        <p:spPr>
          <a:xfrm>
            <a:off x="133641" y="3587262"/>
            <a:ext cx="1676401" cy="492368"/>
          </a:xfrm>
          <a:prstGeom prst="wedgeRectCallout">
            <a:avLst>
              <a:gd name="adj1" fmla="val 64708"/>
              <a:gd name="adj2" fmla="val 101884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一条检出结果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10042" y="1336431"/>
            <a:ext cx="5128052" cy="6330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对话气泡: 矩形 13"/>
          <p:cNvSpPr/>
          <p:nvPr/>
        </p:nvSpPr>
        <p:spPr>
          <a:xfrm>
            <a:off x="2991540" y="371140"/>
            <a:ext cx="1676401" cy="492368"/>
          </a:xfrm>
          <a:prstGeom prst="wedgeRectCallout">
            <a:avLst>
              <a:gd name="adj1" fmla="val 27786"/>
              <a:gd name="adj2" fmla="val 167598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论文检出数量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5" name="对话气泡: 矩形 14"/>
          <p:cNvSpPr/>
          <p:nvPr/>
        </p:nvSpPr>
        <p:spPr>
          <a:xfrm>
            <a:off x="5048751" y="182886"/>
            <a:ext cx="1676401" cy="633042"/>
          </a:xfrm>
          <a:prstGeom prst="wedgeRectCallout">
            <a:avLst>
              <a:gd name="adj1" fmla="val 8485"/>
              <a:gd name="adj2" fmla="val 160613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图书中涉及章节内容数量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9" name="对话气泡: 矩形 18"/>
          <p:cNvSpPr/>
          <p:nvPr/>
        </p:nvSpPr>
        <p:spPr>
          <a:xfrm>
            <a:off x="5627076" y="5641141"/>
            <a:ext cx="796887" cy="381483"/>
          </a:xfrm>
          <a:prstGeom prst="wedgeRectCallout">
            <a:avLst>
              <a:gd name="adj1" fmla="val -32385"/>
              <a:gd name="adj2" fmla="val 146136"/>
            </a:avLst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下载</a:t>
            </a:r>
            <a:endParaRPr lang="zh-CN" alt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7395" y="405242"/>
            <a:ext cx="10597209" cy="635000"/>
          </a:xfrm>
        </p:spPr>
        <p:txBody>
          <a:bodyPr/>
          <a:lstStyle/>
          <a:p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实 践 任 务 </a:t>
            </a:r>
            <a:r>
              <a:rPr lang="zh-CN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二</a:t>
            </a:r>
            <a:endParaRPr lang="zh-CN" alt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2968" y="1498493"/>
            <a:ext cx="7821636" cy="1700829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ACS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（美国化学学会）电子期刊全文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数据库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RSC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（英国皇家化学学会）电子期刊全文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数据库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63041" y="3598204"/>
            <a:ext cx="9720773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检索自己的课题，共计筛选与课题相关的期刊论文，并下载全文。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36431" y="2133463"/>
            <a:ext cx="181450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◆ 分别利用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3150936" y="1929516"/>
            <a:ext cx="365761" cy="979498"/>
          </a:xfrm>
          <a:prstGeom prst="leftBrac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n w="0">
                <a:solidFill>
                  <a:sysClr val="windowText" lastClr="000000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406" y="952203"/>
            <a:ext cx="7836619" cy="5867250"/>
          </a:xfrm>
          <a:prstGeom prst="rect">
            <a:avLst/>
          </a:prstGeom>
        </p:spPr>
      </p:pic>
      <p:sp>
        <p:nvSpPr>
          <p:cNvPr id="173060" name="页脚占位符 2"/>
          <p:cNvSpPr txBox="1">
            <a:spLocks noGrp="1"/>
          </p:cNvSpPr>
          <p:nvPr/>
        </p:nvSpPr>
        <p:spPr bwMode="auto">
          <a:xfrm>
            <a:off x="8686800" y="7466013"/>
            <a:ext cx="21336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65000"/>
              </a:spcBef>
              <a:buClr>
                <a:srgbClr val="2A53AD"/>
              </a:buClr>
              <a:buSzPct val="150000"/>
              <a:buFont typeface="Times" panose="02020603050405020304" pitchFamily="18" charset="0"/>
              <a:defRPr b="1"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1pPr>
            <a:lvl2pPr marL="742950" indent="-28575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2pPr>
            <a:lvl3pPr marL="11430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buChar char="•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3pPr>
            <a:lvl4pPr marL="16002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buChar char="•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4pPr>
            <a:lvl5pPr marL="20574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0">
                <a:solidFill>
                  <a:schemeClr val="tx1"/>
                </a:solidFill>
                <a:latin typeface="Times New Roman" panose="02020603050405020304" charset="0"/>
              </a:rPr>
              <a:t>   </a:t>
            </a:r>
            <a:endParaRPr lang="zh-CN" altLang="en-US" b="0">
              <a:solidFill>
                <a:schemeClr val="tx1"/>
              </a:solidFill>
              <a:latin typeface="Times New Roman" panose="0202060305040502030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0">
                <a:solidFill>
                  <a:schemeClr val="tx1"/>
                </a:solidFill>
                <a:latin typeface="Times New Roman" panose="02020603050405020304" charset="0"/>
              </a:rPr>
              <a:t>   </a:t>
            </a:r>
            <a:endParaRPr lang="en-US" altLang="zh-CN" b="0">
              <a:solidFill>
                <a:schemeClr val="tx1"/>
              </a:solidFill>
              <a:latin typeface="Times New Roman" panose="02020603050405020304" charset="0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5012433" y="6040129"/>
            <a:ext cx="1465943" cy="304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26365" y="342743"/>
            <a:ext cx="6549683" cy="609460"/>
            <a:chOff x="526366" y="342743"/>
            <a:chExt cx="5641626" cy="609460"/>
          </a:xfrm>
        </p:grpSpPr>
        <p:sp>
          <p:nvSpPr>
            <p:cNvPr id="12" name="TextBox 32"/>
            <p:cNvSpPr txBox="1"/>
            <p:nvPr/>
          </p:nvSpPr>
          <p:spPr>
            <a:xfrm>
              <a:off x="1320925" y="439772"/>
              <a:ext cx="4847067" cy="4305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SpecialSci</a:t>
              </a:r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国道外文库检索实践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3" name="Picture 4" descr="C:\Users\Administrator\Desktop\微立体创业计划\004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366" y="342743"/>
              <a:ext cx="609460" cy="609460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2240" y="0"/>
            <a:ext cx="10057765" cy="6802120"/>
          </a:xfrm>
          <a:prstGeom prst="rect">
            <a:avLst/>
          </a:prstGeom>
        </p:spPr>
      </p:pic>
      <p:sp>
        <p:nvSpPr>
          <p:cNvPr id="7" name="AutoShape 13"/>
          <p:cNvSpPr>
            <a:spLocks noChangeArrowheads="1"/>
          </p:cNvSpPr>
          <p:nvPr/>
        </p:nvSpPr>
        <p:spPr bwMode="auto">
          <a:xfrm>
            <a:off x="2872196" y="708615"/>
            <a:ext cx="1584066" cy="401768"/>
          </a:xfrm>
          <a:prstGeom prst="wedgeRoundRectCallout">
            <a:avLst>
              <a:gd name="adj1" fmla="val 63840"/>
              <a:gd name="adj2" fmla="val -121744"/>
              <a:gd name="adj3" fmla="val 16667"/>
            </a:avLst>
          </a:prstGeom>
          <a:solidFill>
            <a:srgbClr val="FFFF99"/>
          </a:solidFill>
          <a:ln w="12700">
            <a:solidFill>
              <a:srgbClr val="FF0000"/>
            </a:solidFill>
            <a:prstDash val="sysDot"/>
            <a:miter lim="800000"/>
          </a:ln>
        </p:spPr>
        <p:txBody>
          <a:bodyPr/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简单检索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8" name="AutoShape 13"/>
          <p:cNvSpPr>
            <a:spLocks noChangeArrowheads="1"/>
          </p:cNvSpPr>
          <p:nvPr/>
        </p:nvSpPr>
        <p:spPr bwMode="auto">
          <a:xfrm>
            <a:off x="9641025" y="777036"/>
            <a:ext cx="1584066" cy="401768"/>
          </a:xfrm>
          <a:prstGeom prst="wedgeRoundRectCallout">
            <a:avLst>
              <a:gd name="adj1" fmla="val -93482"/>
              <a:gd name="adj2" fmla="val -192511"/>
              <a:gd name="adj3" fmla="val 16667"/>
            </a:avLst>
          </a:prstGeom>
          <a:solidFill>
            <a:srgbClr val="FFFF99"/>
          </a:solidFill>
          <a:ln w="12700">
            <a:solidFill>
              <a:srgbClr val="FF0000"/>
            </a:solidFill>
            <a:prstDash val="sysDot"/>
            <a:miter lim="800000"/>
          </a:ln>
        </p:spPr>
        <p:txBody>
          <a:bodyPr/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高级检索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523856" y="-610906"/>
            <a:ext cx="9144287" cy="7652300"/>
            <a:chOff x="1523856" y="-666896"/>
            <a:chExt cx="9144287" cy="76523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856" y="4436080"/>
              <a:ext cx="9122660" cy="2549324"/>
            </a:xfrm>
            <a:prstGeom prst="rect">
              <a:avLst/>
            </a:prstGeom>
          </p:spPr>
        </p:pic>
        <p:pic>
          <p:nvPicPr>
            <p:cNvPr id="154626" name="图片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3856" y="-666896"/>
              <a:ext cx="9144287" cy="5102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4628" name="矩形 1"/>
          <p:cNvSpPr>
            <a:spLocks noChangeArrowheads="1"/>
          </p:cNvSpPr>
          <p:nvPr/>
        </p:nvSpPr>
        <p:spPr bwMode="auto">
          <a:xfrm>
            <a:off x="4410868" y="4492070"/>
            <a:ext cx="5647532" cy="2365930"/>
          </a:xfrm>
          <a:prstGeom prst="rect">
            <a:avLst/>
          </a:prstGeom>
          <a:noFill/>
          <a:ln w="3492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371772" y="763864"/>
            <a:ext cx="3686628" cy="18578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对话气泡: 圆角矩形 2"/>
          <p:cNvSpPr/>
          <p:nvPr/>
        </p:nvSpPr>
        <p:spPr>
          <a:xfrm>
            <a:off x="9869713" y="2793269"/>
            <a:ext cx="2220687" cy="1103086"/>
          </a:xfrm>
          <a:prstGeom prst="wedgeRoundRectCallout">
            <a:avLst>
              <a:gd name="adj1" fmla="val -93422"/>
              <a:gd name="adj2" fmla="val -66666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输入英文检索词！</a:t>
            </a:r>
            <a:endParaRPr lang="en-US" altLang="zh-CN" b="1" dirty="0">
              <a:solidFill>
                <a:srgbClr val="FF0000"/>
              </a:solidFill>
            </a:endParaRPr>
          </a:p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输入英文检索词！</a:t>
            </a:r>
            <a:endParaRPr lang="en-US" altLang="zh-CN" b="1" dirty="0">
              <a:solidFill>
                <a:srgbClr val="FF0000"/>
              </a:solidFill>
            </a:endParaRPr>
          </a:p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输入英文检索词！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23856" y="420914"/>
            <a:ext cx="2298896" cy="6437086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对话气泡: 圆角矩形 12"/>
          <p:cNvSpPr/>
          <p:nvPr/>
        </p:nvSpPr>
        <p:spPr>
          <a:xfrm>
            <a:off x="-1" y="1102252"/>
            <a:ext cx="1756229" cy="1263678"/>
          </a:xfrm>
          <a:prstGeom prst="wedgeRoundRectCallout">
            <a:avLst>
              <a:gd name="adj1" fmla="val 43618"/>
              <a:gd name="adj2" fmla="val 90168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·</a:t>
            </a:r>
            <a:r>
              <a:rPr lang="zh-CN" altLang="en-US" b="1" dirty="0">
                <a:solidFill>
                  <a:srgbClr val="FF0000"/>
                </a:solidFill>
              </a:rPr>
              <a:t>可限定检索文献的学科范围</a:t>
            </a:r>
            <a:endParaRPr lang="en-US" altLang="zh-CN" b="1" dirty="0">
              <a:solidFill>
                <a:srgbClr val="FF0000"/>
              </a:solidFill>
            </a:endParaRPr>
          </a:p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·</a:t>
            </a:r>
            <a:r>
              <a:rPr lang="zh-CN" altLang="en-US" b="1" dirty="0">
                <a:solidFill>
                  <a:srgbClr val="FF0000"/>
                </a:solidFill>
              </a:rPr>
              <a:t>可选择几个专题库组合检索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069" y="1101430"/>
            <a:ext cx="8772231" cy="5302254"/>
          </a:xfrm>
          <a:ln>
            <a:solidFill>
              <a:schemeClr val="tx1"/>
            </a:solidFill>
          </a:ln>
        </p:spPr>
      </p:pic>
      <p:sp>
        <p:nvSpPr>
          <p:cNvPr id="7" name="椭圆 6"/>
          <p:cNvSpPr/>
          <p:nvPr/>
        </p:nvSpPr>
        <p:spPr>
          <a:xfrm>
            <a:off x="4785512" y="2815770"/>
            <a:ext cx="1001486" cy="449943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847591" y="2612570"/>
            <a:ext cx="1944914" cy="6531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对话气泡: 圆角矩形 12"/>
          <p:cNvSpPr/>
          <p:nvPr/>
        </p:nvSpPr>
        <p:spPr>
          <a:xfrm>
            <a:off x="0" y="4342729"/>
            <a:ext cx="1553029" cy="761999"/>
          </a:xfrm>
          <a:prstGeom prst="wedgeRoundRectCallout">
            <a:avLst>
              <a:gd name="adj1" fmla="val 83091"/>
              <a:gd name="adj2" fmla="val -110219"/>
              <a:gd name="adj3" fmla="val 16667"/>
            </a:avLst>
          </a:prstGeom>
          <a:solidFill>
            <a:srgbClr val="FFFF00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对话气泡: 圆角矩形 8"/>
          <p:cNvSpPr/>
          <p:nvPr/>
        </p:nvSpPr>
        <p:spPr>
          <a:xfrm>
            <a:off x="8694056" y="2382127"/>
            <a:ext cx="3150941" cy="899885"/>
          </a:xfrm>
          <a:prstGeom prst="wedgeRoundRectCallout">
            <a:avLst>
              <a:gd name="adj1" fmla="val -84199"/>
              <a:gd name="adj2" fmla="val 9274"/>
              <a:gd name="adj3" fmla="val 16667"/>
            </a:avLst>
          </a:prstGeom>
          <a:solidFill>
            <a:srgbClr val="FFFF00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选择主题词字段，两个检索字段之间选择“并且” 关系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076" y="2382127"/>
            <a:ext cx="1944914" cy="327966"/>
          </a:xfrm>
          <a:prstGeom prst="rect">
            <a:avLst/>
          </a:prstGeom>
        </p:spPr>
      </p:pic>
      <p:sp>
        <p:nvSpPr>
          <p:cNvPr id="10" name="对话气泡: 圆角矩形 9"/>
          <p:cNvSpPr/>
          <p:nvPr/>
        </p:nvSpPr>
        <p:spPr>
          <a:xfrm>
            <a:off x="-1" y="4342729"/>
            <a:ext cx="1553029" cy="761999"/>
          </a:xfrm>
          <a:prstGeom prst="wedgeRoundRectCallout">
            <a:avLst>
              <a:gd name="adj1" fmla="val 79353"/>
              <a:gd name="adj2" fmla="val -293077"/>
              <a:gd name="adj3" fmla="val 16667"/>
            </a:avLst>
          </a:prstGeom>
          <a:solidFill>
            <a:srgbClr val="FFFF00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选定一个或多个专题库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40533" y="422031"/>
            <a:ext cx="6512956" cy="369332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检索课题：纳米材料在医药中的研究进展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04800"/>
            <a:ext cx="11172825" cy="62484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下箭头 6"/>
          <p:cNvSpPr/>
          <p:nvPr/>
        </p:nvSpPr>
        <p:spPr>
          <a:xfrm rot="10800000">
            <a:off x="5889624" y="1794839"/>
            <a:ext cx="412750" cy="796925"/>
          </a:xfrm>
          <a:prstGeom prst="downArrow">
            <a:avLst>
              <a:gd name="adj1" fmla="val 38096"/>
              <a:gd name="adj2" fmla="val 79437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8" name="矩形 1"/>
          <p:cNvSpPr>
            <a:spLocks noChangeArrowheads="1"/>
          </p:cNvSpPr>
          <p:nvPr/>
        </p:nvSpPr>
        <p:spPr bwMode="auto">
          <a:xfrm>
            <a:off x="1855788" y="3429000"/>
            <a:ext cx="669697" cy="330200"/>
          </a:xfrm>
          <a:prstGeom prst="rect">
            <a:avLst/>
          </a:prstGeom>
          <a:noFill/>
          <a:ln w="3492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AutoShape 13"/>
          <p:cNvSpPr>
            <a:spLocks noChangeArrowheads="1"/>
          </p:cNvSpPr>
          <p:nvPr/>
        </p:nvSpPr>
        <p:spPr bwMode="auto">
          <a:xfrm>
            <a:off x="2958874" y="4081803"/>
            <a:ext cx="3137126" cy="442574"/>
          </a:xfrm>
          <a:prstGeom prst="wedgeRoundRectCallout">
            <a:avLst>
              <a:gd name="adj1" fmla="val -66681"/>
              <a:gd name="adj2" fmla="val -137175"/>
              <a:gd name="adj3" fmla="val 16667"/>
            </a:avLst>
          </a:prstGeom>
          <a:solidFill>
            <a:srgbClr val="FFFF99"/>
          </a:solidFill>
          <a:ln w="12700">
            <a:solidFill>
              <a:srgbClr val="FF0000"/>
            </a:solidFill>
            <a:prstDash val="sysDot"/>
            <a:miter lim="800000"/>
          </a:ln>
        </p:spPr>
        <p:txBody>
          <a:bodyPr/>
          <a:lstStyle/>
          <a:p>
            <a:pPr algn="ctr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查看文献的字段详细信息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AutoShape 13"/>
          <p:cNvSpPr>
            <a:spLocks noChangeArrowheads="1"/>
          </p:cNvSpPr>
          <p:nvPr/>
        </p:nvSpPr>
        <p:spPr bwMode="auto">
          <a:xfrm>
            <a:off x="6594703" y="779802"/>
            <a:ext cx="2505754" cy="442574"/>
          </a:xfrm>
          <a:prstGeom prst="wedgeRoundRectCallout">
            <a:avLst>
              <a:gd name="adj1" fmla="val -61129"/>
              <a:gd name="adj2" fmla="val 154702"/>
              <a:gd name="adj3" fmla="val 16667"/>
            </a:avLst>
          </a:prstGeom>
          <a:solidFill>
            <a:srgbClr val="FFFF99"/>
          </a:solidFill>
          <a:ln w="12700">
            <a:solidFill>
              <a:srgbClr val="FF0000"/>
            </a:solidFill>
            <a:prstDash val="sysDot"/>
            <a:miter lim="800000"/>
          </a:ln>
        </p:spPr>
        <p:txBody>
          <a:bodyPr/>
          <a:lstStyle/>
          <a:p>
            <a:pPr algn="ctr"/>
            <a:r>
              <a:rPr lang="zh-CN" altLang="en-US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标题翻译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可助读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animBg="1"/>
      <p:bldP spid="9" grpId="0" animBg="1"/>
      <p:bldP spid="11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4140"/>
            <a:ext cx="12192000" cy="6649085"/>
          </a:xfrm>
          <a:prstGeom prst="rect">
            <a:avLst/>
          </a:prstGeom>
        </p:spPr>
      </p:pic>
      <p:sp>
        <p:nvSpPr>
          <p:cNvPr id="200710" name="AutoShape 6"/>
          <p:cNvSpPr>
            <a:spLocks noChangeArrowheads="1"/>
          </p:cNvSpPr>
          <p:nvPr/>
        </p:nvSpPr>
        <p:spPr bwMode="auto">
          <a:xfrm>
            <a:off x="2441575" y="2279650"/>
            <a:ext cx="4074160" cy="438785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65000"/>
              </a:spcBef>
              <a:buClr>
                <a:srgbClr val="2A53AD"/>
              </a:buClr>
              <a:buSzPct val="150000"/>
              <a:buFont typeface="Times" panose="02020603050405020304" pitchFamily="18" charset="0"/>
              <a:defRPr b="1"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1pPr>
            <a:lvl2pPr marL="742950" indent="-28575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2pPr>
            <a:lvl3pPr marL="11430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buChar char="•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3pPr>
            <a:lvl4pPr marL="16002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buChar char="•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4pPr>
            <a:lvl5pPr marL="20574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b="0">
              <a:solidFill>
                <a:schemeClr val="tx1"/>
              </a:solidFill>
              <a:latin typeface="Times New Roman" panose="02020603050405020304" charset="0"/>
            </a:endParaRPr>
          </a:p>
        </p:txBody>
      </p:sp>
      <p:sp>
        <p:nvSpPr>
          <p:cNvPr id="5" name="矩形标注 4"/>
          <p:cNvSpPr/>
          <p:nvPr/>
        </p:nvSpPr>
        <p:spPr>
          <a:xfrm>
            <a:off x="8032750" y="2619375"/>
            <a:ext cx="2263140" cy="573405"/>
          </a:xfrm>
          <a:prstGeom prst="wedgeRectCallout">
            <a:avLst>
              <a:gd name="adj1" fmla="val -115067"/>
              <a:gd name="adj2" fmla="val -54097"/>
            </a:avLst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>
                <a:solidFill>
                  <a:schemeClr val="tx1"/>
                </a:solidFill>
              </a:rPr>
              <a:t>多种检索方式</a:t>
            </a:r>
            <a:endParaRPr lang="zh-CN" altLang="en-US" sz="2400" b="1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0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710" grpId="0" bldLvl="0" animBg="1"/>
      <p:bldP spid="5" grpId="0" bldLvl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内容占位符 11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43" y="835251"/>
            <a:ext cx="11563914" cy="5617028"/>
          </a:xfr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5" name="AutoShape 8"/>
          <p:cNvSpPr>
            <a:spLocks noChangeArrowheads="1"/>
          </p:cNvSpPr>
          <p:nvPr/>
        </p:nvSpPr>
        <p:spPr bwMode="auto">
          <a:xfrm>
            <a:off x="5740401" y="3904343"/>
            <a:ext cx="2057400" cy="958622"/>
          </a:xfrm>
          <a:prstGeom prst="wedgeEllipseCallout">
            <a:avLst>
              <a:gd name="adj1" fmla="val -75046"/>
              <a:gd name="adj2" fmla="val 79347"/>
            </a:avLst>
          </a:prstGeom>
          <a:solidFill>
            <a:srgbClr val="FFFF00"/>
          </a:solidFill>
          <a:ln w="25400">
            <a:solidFill>
              <a:srgbClr val="FF0000"/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chemeClr val="tx1"/>
                </a:solidFill>
                <a:ea typeface="隶书" panose="02010509060101010101" pitchFamily="49" charset="-122"/>
              </a:rPr>
              <a:t>在线词典提供助读</a:t>
            </a:r>
            <a:endParaRPr lang="zh-CN" altLang="en-US" sz="2400">
              <a:solidFill>
                <a:schemeClr val="tx1"/>
              </a:solidFill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508001"/>
            <a:ext cx="11449050" cy="63436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1556" name="矩形 1"/>
          <p:cNvSpPr>
            <a:spLocks noChangeArrowheads="1"/>
          </p:cNvSpPr>
          <p:nvPr/>
        </p:nvSpPr>
        <p:spPr bwMode="auto">
          <a:xfrm>
            <a:off x="1841273" y="1909538"/>
            <a:ext cx="858383" cy="267606"/>
          </a:xfrm>
          <a:prstGeom prst="rect">
            <a:avLst/>
          </a:prstGeom>
          <a:noFill/>
          <a:ln w="3492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AutoShape 13"/>
          <p:cNvSpPr>
            <a:spLocks noChangeArrowheads="1"/>
          </p:cNvSpPr>
          <p:nvPr/>
        </p:nvSpPr>
        <p:spPr bwMode="auto">
          <a:xfrm>
            <a:off x="3162073" y="2518796"/>
            <a:ext cx="3137126" cy="688293"/>
          </a:xfrm>
          <a:prstGeom prst="wedgeRoundRectCallout">
            <a:avLst>
              <a:gd name="adj1" fmla="val -68069"/>
              <a:gd name="adj2" fmla="val -104380"/>
              <a:gd name="adj3" fmla="val 16667"/>
            </a:avLst>
          </a:prstGeom>
          <a:solidFill>
            <a:srgbClr val="FFFF99"/>
          </a:solidFill>
          <a:ln w="12700">
            <a:solidFill>
              <a:srgbClr val="FF0000"/>
            </a:solidFill>
            <a:prstDash val="sysDot"/>
            <a:miter lim="800000"/>
          </a:ln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带有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文献预览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链接说明此学科文献已购买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77" name="图片 3" descr="6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388" y="-38100"/>
            <a:ext cx="9353551" cy="693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组合 5"/>
          <p:cNvGrpSpPr/>
          <p:nvPr/>
        </p:nvGrpSpPr>
        <p:grpSpPr bwMode="auto">
          <a:xfrm>
            <a:off x="7226301" y="222251"/>
            <a:ext cx="1012825" cy="1135063"/>
            <a:chOff x="8980" y="350"/>
            <a:chExt cx="1594" cy="1787"/>
          </a:xfrm>
        </p:grpSpPr>
        <p:sp>
          <p:nvSpPr>
            <p:cNvPr id="7" name="下箭头 6"/>
            <p:cNvSpPr/>
            <p:nvPr/>
          </p:nvSpPr>
          <p:spPr>
            <a:xfrm rot="10800000">
              <a:off x="9882" y="350"/>
              <a:ext cx="585" cy="1257"/>
            </a:xfrm>
            <a:prstGeom prst="downArrow">
              <a:avLst>
                <a:gd name="adj1" fmla="val 38096"/>
                <a:gd name="adj2" fmla="val 118493"/>
              </a:avLst>
            </a:prstGeom>
            <a:solidFill>
              <a:srgbClr val="C000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52581" name="文本框 4"/>
            <p:cNvSpPr txBox="1">
              <a:spLocks noChangeArrowheads="1"/>
            </p:cNvSpPr>
            <p:nvPr/>
          </p:nvSpPr>
          <p:spPr bwMode="auto">
            <a:xfrm>
              <a:off x="8980" y="1607"/>
              <a:ext cx="1594" cy="531"/>
            </a:xfrm>
            <a:prstGeom prst="rect">
              <a:avLst/>
            </a:prstGeom>
            <a:solidFill>
              <a:srgbClr val="97C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b="1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下载全文</a:t>
              </a:r>
              <a:endParaRPr lang="zh-CN" altLang="en-US" sz="16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9031288" y="812800"/>
            <a:ext cx="2681741" cy="1027860"/>
          </a:xfrm>
          <a:prstGeom prst="wedgeEllipseCallout">
            <a:avLst>
              <a:gd name="adj1" fmla="val -75046"/>
              <a:gd name="adj2" fmla="val 79347"/>
            </a:avLst>
          </a:prstGeom>
          <a:solidFill>
            <a:srgbClr val="FFFF00"/>
          </a:solidFill>
          <a:ln w="25400">
            <a:solidFill>
              <a:srgbClr val="FF0000"/>
            </a:solidFill>
            <a:miter lim="800000"/>
          </a:ln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为避免盲目下载，首先预览全文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15391" y="818924"/>
            <a:ext cx="10165409" cy="5706277"/>
          </a:xfr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3875428" y="2510971"/>
            <a:ext cx="990600" cy="479879"/>
          </a:xfrm>
          <a:prstGeom prst="rect">
            <a:avLst/>
          </a:prstGeom>
          <a:noFill/>
          <a:ln w="57150">
            <a:solidFill>
              <a:srgbClr val="CC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4310064" y="3352800"/>
            <a:ext cx="947737" cy="1371600"/>
          </a:xfrm>
          <a:prstGeom prst="rect">
            <a:avLst/>
          </a:prstGeom>
          <a:noFill/>
          <a:ln w="57150">
            <a:solidFill>
              <a:srgbClr val="CC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7936366" y="3193143"/>
            <a:ext cx="1676400" cy="1797957"/>
          </a:xfrm>
          <a:prstGeom prst="rect">
            <a:avLst/>
          </a:prstGeom>
          <a:noFill/>
          <a:ln w="57150">
            <a:solidFill>
              <a:srgbClr val="CC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812800" y="659152"/>
            <a:ext cx="3253468" cy="1005795"/>
          </a:xfrm>
          <a:prstGeom prst="wedgeEllipseCallout">
            <a:avLst>
              <a:gd name="adj1" fmla="val 52805"/>
              <a:gd name="adj2" fmla="val 136397"/>
            </a:avLst>
          </a:prstGeom>
          <a:solidFill>
            <a:srgbClr val="FFFF00"/>
          </a:solidFill>
          <a:ln w="25400">
            <a:solidFill>
              <a:srgbClr val="FF0000"/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端和移动端都能方便的下载镜像</a:t>
            </a:r>
            <a:endPara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1069" y="531851"/>
            <a:ext cx="10597209" cy="635000"/>
          </a:xfrm>
        </p:spPr>
        <p:txBody>
          <a:bodyPr/>
          <a:lstStyle/>
          <a:p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实 践 任 务 三</a:t>
            </a:r>
            <a:endParaRPr lang="zh-CN" alt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50500" y="1728171"/>
            <a:ext cx="9931563" cy="1700829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SpecialSci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国道外文库检索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自己的课题，筛选与课题相关的期刊论文，并下载全文。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62660"/>
            <a:ext cx="7922260" cy="5794375"/>
          </a:xfrm>
          <a:prstGeom prst="rect">
            <a:avLst/>
          </a:prstGeom>
        </p:spPr>
      </p:pic>
      <p:sp>
        <p:nvSpPr>
          <p:cNvPr id="7" name="下箭头 6"/>
          <p:cNvSpPr/>
          <p:nvPr/>
        </p:nvSpPr>
        <p:spPr>
          <a:xfrm rot="5400000">
            <a:off x="6288881" y="4486874"/>
            <a:ext cx="412750" cy="798512"/>
          </a:xfrm>
          <a:prstGeom prst="downArrow">
            <a:avLst>
              <a:gd name="adj1" fmla="val 38096"/>
              <a:gd name="adj2" fmla="val 79437"/>
            </a:avLst>
          </a:prstGeom>
          <a:solidFill>
            <a:srgbClr val="FF0000"/>
          </a:solidFill>
          <a:ln>
            <a:solidFill>
              <a:srgbClr val="D794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12" name="矩形: 圆角 11"/>
          <p:cNvSpPr/>
          <p:nvPr/>
        </p:nvSpPr>
        <p:spPr>
          <a:xfrm>
            <a:off x="2109837" y="5376349"/>
            <a:ext cx="1403423" cy="30484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29235" y="67385"/>
            <a:ext cx="10445092" cy="609460"/>
            <a:chOff x="526366" y="342743"/>
            <a:chExt cx="8996970" cy="609460"/>
          </a:xfrm>
        </p:grpSpPr>
        <p:sp>
          <p:nvSpPr>
            <p:cNvPr id="14" name="TextBox 32"/>
            <p:cNvSpPr txBox="1"/>
            <p:nvPr/>
          </p:nvSpPr>
          <p:spPr>
            <a:xfrm>
              <a:off x="1248222" y="417158"/>
              <a:ext cx="8275114" cy="4305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、百链外文搜索库检索实践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5" name="Picture 4" descr="C:\Users\Administrator\Desktop\微立体创业计划\004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366" y="342743"/>
              <a:ext cx="609460" cy="609460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635" y="1527615"/>
            <a:ext cx="7553325" cy="52292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箭头: 上 5"/>
          <p:cNvSpPr/>
          <p:nvPr/>
        </p:nvSpPr>
        <p:spPr>
          <a:xfrm rot="19394972">
            <a:off x="7920653" y="3814381"/>
            <a:ext cx="570743" cy="914400"/>
          </a:xfrm>
          <a:prstGeom prst="up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567" name="直接连接符 1"/>
          <p:cNvCxnSpPr>
            <a:cxnSpLocks noChangeShapeType="1"/>
          </p:cNvCxnSpPr>
          <p:nvPr/>
        </p:nvCxnSpPr>
        <p:spPr bwMode="auto">
          <a:xfrm>
            <a:off x="5486692" y="3946965"/>
            <a:ext cx="2517483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6" grpId="0" bldLvl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774" y="1103581"/>
            <a:ext cx="8401050" cy="50863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对话气泡: 圆角矩形 2"/>
          <p:cNvSpPr/>
          <p:nvPr/>
        </p:nvSpPr>
        <p:spPr>
          <a:xfrm>
            <a:off x="396728" y="2830977"/>
            <a:ext cx="2433711" cy="717452"/>
          </a:xfrm>
          <a:prstGeom prst="wedgeRoundRectCallout">
            <a:avLst>
              <a:gd name="adj1" fmla="val 122116"/>
              <a:gd name="adj2" fmla="val 5611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支持中、英文搜索词进行外文搜索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04630" y="3380850"/>
            <a:ext cx="2335237" cy="24574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纳米材料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对话气泡: 圆角矩形 8"/>
          <p:cNvSpPr/>
          <p:nvPr>
            <p:custDataLst>
              <p:tags r:id="rId2"/>
            </p:custDataLst>
          </p:nvPr>
        </p:nvSpPr>
        <p:spPr>
          <a:xfrm>
            <a:off x="8694420" y="2207260"/>
            <a:ext cx="2627630" cy="715645"/>
          </a:xfrm>
          <a:prstGeom prst="wedgeRoundRectCallout">
            <a:avLst>
              <a:gd name="adj1" fmla="val -152851"/>
              <a:gd name="adj2" fmla="val 121339"/>
              <a:gd name="adj3" fmla="val 16667"/>
            </a:avLst>
          </a:prstGeom>
          <a:solidFill>
            <a:srgbClr val="FFFF00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600" dirty="0">
                <a:solidFill>
                  <a:schemeClr val="tx1"/>
                </a:solidFill>
              </a:rPr>
              <a:t>在检索词上加半角双引号可以查找到更精确的结果 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650" y="0"/>
            <a:ext cx="10426700" cy="6858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75970" y="1244600"/>
            <a:ext cx="1659890" cy="5613400"/>
          </a:xfrm>
          <a:prstGeom prst="rect">
            <a:avLst/>
          </a:prstGeom>
          <a:solidFill>
            <a:srgbClr val="FFFF00">
              <a:alpha val="2902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15010" y="1577340"/>
            <a:ext cx="1659890" cy="322580"/>
          </a:xfrm>
          <a:prstGeom prst="rect">
            <a:avLst/>
          </a:prstGeom>
          <a:solidFill>
            <a:srgbClr val="92D050">
              <a:alpha val="4000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2770896" y="1719579"/>
            <a:ext cx="5486400" cy="914400"/>
            <a:chOff x="2644726" y="2351810"/>
            <a:chExt cx="5486400" cy="914400"/>
          </a:xfrm>
        </p:grpSpPr>
        <p:sp>
          <p:nvSpPr>
            <p:cNvPr id="10" name="箭头: 上 6"/>
            <p:cNvSpPr/>
            <p:nvPr>
              <p:custDataLst>
                <p:tags r:id="rId2"/>
              </p:custDataLst>
            </p:nvPr>
          </p:nvSpPr>
          <p:spPr>
            <a:xfrm rot="19394972">
              <a:off x="7497987" y="2351810"/>
              <a:ext cx="570743" cy="914400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/>
            <p:nvPr>
              <p:custDataLst>
                <p:tags r:id="rId3"/>
              </p:custDataLst>
            </p:nvPr>
          </p:nvCxnSpPr>
          <p:spPr>
            <a:xfrm>
              <a:off x="2644726" y="2461846"/>
              <a:ext cx="54864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7" grpId="0" bldLvl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13385"/>
            <a:ext cx="12192000" cy="603059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554845" y="1948180"/>
            <a:ext cx="2318385" cy="2197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上 10"/>
          <p:cNvSpPr/>
          <p:nvPr/>
        </p:nvSpPr>
        <p:spPr>
          <a:xfrm rot="19394972">
            <a:off x="10705666" y="2971246"/>
            <a:ext cx="557572" cy="914400"/>
          </a:xfrm>
          <a:prstGeom prst="up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9554920" y="3047593"/>
            <a:ext cx="14178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4755" y="0"/>
            <a:ext cx="10906760" cy="68580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06680" y="2326640"/>
            <a:ext cx="1859757" cy="2396147"/>
            <a:chOff x="281354" y="3226357"/>
            <a:chExt cx="1877333" cy="2380220"/>
          </a:xfrm>
        </p:grpSpPr>
        <p:sp>
          <p:nvSpPr>
            <p:cNvPr id="6" name="标注: 线形 5"/>
            <p:cNvSpPr/>
            <p:nvPr/>
          </p:nvSpPr>
          <p:spPr>
            <a:xfrm>
              <a:off x="281354" y="3226357"/>
              <a:ext cx="1193545" cy="443438"/>
            </a:xfrm>
            <a:prstGeom prst="borderCallout1">
              <a:avLst>
                <a:gd name="adj1" fmla="val 47321"/>
                <a:gd name="adj2" fmla="val 98809"/>
                <a:gd name="adj3" fmla="val -97012"/>
                <a:gd name="adj4" fmla="val 150805"/>
              </a:avLst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标题、摘要翻译助读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直接连接符 7"/>
            <p:cNvCxnSpPr>
              <a:stCxn id="6" idx="0"/>
            </p:cNvCxnSpPr>
            <p:nvPr/>
          </p:nvCxnSpPr>
          <p:spPr>
            <a:xfrm>
              <a:off x="1474739" y="3448051"/>
              <a:ext cx="683948" cy="215852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箭头: 上 9"/>
          <p:cNvSpPr/>
          <p:nvPr/>
        </p:nvSpPr>
        <p:spPr>
          <a:xfrm rot="19394972">
            <a:off x="3137003" y="2657653"/>
            <a:ext cx="557572" cy="914400"/>
          </a:xfrm>
          <a:prstGeom prst="up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1869293" y="1699712"/>
            <a:ext cx="5936615" cy="704215"/>
            <a:chOff x="1943588" y="1699712"/>
            <a:chExt cx="5936615" cy="704215"/>
          </a:xfrm>
        </p:grpSpPr>
        <p:sp>
          <p:nvSpPr>
            <p:cNvPr id="12" name="矩形 11"/>
            <p:cNvSpPr/>
            <p:nvPr/>
          </p:nvSpPr>
          <p:spPr>
            <a:xfrm>
              <a:off x="1943588" y="2116907"/>
              <a:ext cx="3394075" cy="2870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标注: 线形 12"/>
            <p:cNvSpPr/>
            <p:nvPr/>
          </p:nvSpPr>
          <p:spPr>
            <a:xfrm>
              <a:off x="6205708" y="1699712"/>
              <a:ext cx="1674495" cy="530225"/>
            </a:xfrm>
            <a:prstGeom prst="borderCallout1">
              <a:avLst>
                <a:gd name="adj1" fmla="val 43750"/>
                <a:gd name="adj2" fmla="val -1710"/>
                <a:gd name="adj3" fmla="val 89464"/>
                <a:gd name="adj4" fmla="val -47379"/>
              </a:avLst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刊名、年、卷、期、起止页码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7005"/>
            <a:ext cx="12193270" cy="6650355"/>
          </a:xfrm>
          <a:prstGeom prst="rect">
            <a:avLst/>
          </a:prstGeom>
        </p:spPr>
      </p:pic>
      <p:sp>
        <p:nvSpPr>
          <p:cNvPr id="200710" name="AutoShape 6"/>
          <p:cNvSpPr>
            <a:spLocks noChangeArrowheads="1"/>
          </p:cNvSpPr>
          <p:nvPr/>
        </p:nvSpPr>
        <p:spPr bwMode="auto">
          <a:xfrm>
            <a:off x="2440940" y="1600835"/>
            <a:ext cx="3651250" cy="55499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65000"/>
              </a:spcBef>
              <a:buClr>
                <a:srgbClr val="2A53AD"/>
              </a:buClr>
              <a:buSzPct val="150000"/>
              <a:buFont typeface="Times" panose="02020603050405020304" pitchFamily="18" charset="0"/>
              <a:defRPr b="1"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1pPr>
            <a:lvl2pPr marL="742950" indent="-28575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2pPr>
            <a:lvl3pPr marL="11430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buChar char="•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3pPr>
            <a:lvl4pPr marL="16002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buChar char="•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4pPr>
            <a:lvl5pPr marL="20574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b="0">
              <a:solidFill>
                <a:schemeClr val="tx1"/>
              </a:solidFill>
              <a:latin typeface="Times New Roman" panose="02020603050405020304" charset="0"/>
            </a:endParaRPr>
          </a:p>
        </p:txBody>
      </p:sp>
      <p:sp>
        <p:nvSpPr>
          <p:cNvPr id="3" name="矩形标注 2"/>
          <p:cNvSpPr/>
          <p:nvPr/>
        </p:nvSpPr>
        <p:spPr>
          <a:xfrm>
            <a:off x="5214620" y="4728210"/>
            <a:ext cx="2082165" cy="1176020"/>
          </a:xfrm>
          <a:prstGeom prst="wedgeRectCallout">
            <a:avLst>
              <a:gd name="adj1" fmla="val -88090"/>
              <a:gd name="adj2" fmla="val -100377"/>
            </a:avLst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tx1"/>
                </a:solidFill>
              </a:rPr>
              <a:t>检索字段和</a:t>
            </a:r>
            <a:r>
              <a:rPr lang="en-US" altLang="zh-CN" sz="2000" b="1">
                <a:solidFill>
                  <a:schemeClr val="tx1"/>
                </a:solidFill>
              </a:rPr>
              <a:t>“</a:t>
            </a:r>
            <a:r>
              <a:rPr lang="zh-CN" altLang="en-US" sz="2000" b="1">
                <a:solidFill>
                  <a:schemeClr val="tx1"/>
                </a:solidFill>
              </a:rPr>
              <a:t>时间跨度</a:t>
            </a:r>
            <a:r>
              <a:rPr lang="en-US" altLang="zh-CN" sz="2000" b="1">
                <a:solidFill>
                  <a:schemeClr val="tx1"/>
                </a:solidFill>
              </a:rPr>
              <a:t>”</a:t>
            </a:r>
            <a:r>
              <a:rPr lang="zh-CN" altLang="en-US" sz="2000" b="1">
                <a:solidFill>
                  <a:schemeClr val="tx1"/>
                </a:solidFill>
              </a:rPr>
              <a:t>都可以进行年份限定</a:t>
            </a:r>
            <a:endParaRPr lang="zh-CN" altLang="en-US" sz="2000" b="1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392170" y="3721100"/>
            <a:ext cx="1398270" cy="400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标注 4"/>
          <p:cNvSpPr/>
          <p:nvPr/>
        </p:nvSpPr>
        <p:spPr>
          <a:xfrm>
            <a:off x="7357110" y="2376805"/>
            <a:ext cx="1809750" cy="573405"/>
          </a:xfrm>
          <a:prstGeom prst="wedgeRectCallout">
            <a:avLst>
              <a:gd name="adj1" fmla="val -138280"/>
              <a:gd name="adj2" fmla="val -45570"/>
            </a:avLst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>
                <a:solidFill>
                  <a:schemeClr val="tx1"/>
                </a:solidFill>
              </a:rPr>
              <a:t>数据库限定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H="1" flipV="1">
            <a:off x="4683125" y="3392805"/>
            <a:ext cx="1176655" cy="13589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线形标注 1 7"/>
          <p:cNvSpPr/>
          <p:nvPr/>
        </p:nvSpPr>
        <p:spPr>
          <a:xfrm>
            <a:off x="1030605" y="4569460"/>
            <a:ext cx="2196465" cy="771525"/>
          </a:xfrm>
          <a:prstGeom prst="borderCallout1">
            <a:avLst>
              <a:gd name="adj1" fmla="val -1481"/>
              <a:gd name="adj2" fmla="val 50419"/>
              <a:gd name="adj3" fmla="val -63374"/>
              <a:gd name="adj4" fmla="val 94767"/>
            </a:avLst>
          </a:prstGeom>
          <a:solidFill>
            <a:srgbClr val="FFFF00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添加检索字段，最多可以</a:t>
            </a:r>
            <a:r>
              <a:rPr lang="en-US" altLang="zh-CN" b="1">
                <a:solidFill>
                  <a:schemeClr val="tx1"/>
                </a:solidFill>
              </a:rPr>
              <a:t>20</a:t>
            </a:r>
            <a:r>
              <a:rPr lang="zh-CN" altLang="en-US" b="1">
                <a:solidFill>
                  <a:schemeClr val="tx1"/>
                </a:solidFill>
              </a:rPr>
              <a:t>余个字段</a:t>
            </a:r>
            <a:endParaRPr lang="zh-CN" altLang="en-US" b="1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0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710" grpId="0" bldLvl="0" animBg="1"/>
      <p:bldP spid="3" grpId="0" bldLvl="0" animBg="1"/>
      <p:bldP spid="4" grpId="0" bldLvl="0" animBg="1"/>
      <p:bldP spid="5" grpId="0" bldLvl="0" animBg="1"/>
      <p:bldP spid="8" grpId="0" bldLvl="0" animBg="1"/>
      <p:bldP spid="8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1985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4770"/>
            <a:ext cx="12192000" cy="970136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9"/>
            <a:ext cx="12192000" cy="6119321"/>
          </a:xfrm>
          <a:prstGeom prst="rect">
            <a:avLst/>
          </a:prstGeom>
        </p:spPr>
      </p:pic>
      <p:sp>
        <p:nvSpPr>
          <p:cNvPr id="6" name="标注: 线形 5"/>
          <p:cNvSpPr/>
          <p:nvPr/>
        </p:nvSpPr>
        <p:spPr>
          <a:xfrm>
            <a:off x="5345723" y="3428999"/>
            <a:ext cx="3432518" cy="735038"/>
          </a:xfrm>
          <a:prstGeom prst="borderCallout1">
            <a:avLst>
              <a:gd name="adj1" fmla="val 49055"/>
              <a:gd name="adj2" fmla="val 101367"/>
              <a:gd name="adj3" fmla="val -34607"/>
              <a:gd name="adj4" fmla="val 129221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针对本校图书馆没有的文献，可以选择“图书馆文献传递”下的“邮箱接收文献”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9594166" y="2307102"/>
            <a:ext cx="2278966" cy="11218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37" y="357187"/>
            <a:ext cx="10296525" cy="6143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标注: 线形 5"/>
          <p:cNvSpPr/>
          <p:nvPr/>
        </p:nvSpPr>
        <p:spPr>
          <a:xfrm>
            <a:off x="7202659" y="3411413"/>
            <a:ext cx="2588455" cy="752623"/>
          </a:xfrm>
          <a:prstGeom prst="borderCallout1">
            <a:avLst>
              <a:gd name="adj1" fmla="val 45317"/>
              <a:gd name="adj2" fmla="val -263"/>
              <a:gd name="adj3" fmla="val -43953"/>
              <a:gd name="adj4" fmla="val -66431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输入自己的邮箱，等待文献传递到自己邮箱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1069" y="531851"/>
            <a:ext cx="10597209" cy="635000"/>
          </a:xfrm>
        </p:spPr>
        <p:txBody>
          <a:bodyPr/>
          <a:lstStyle/>
          <a:p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实 践 任 务 </a:t>
            </a:r>
            <a:r>
              <a:rPr lang="zh-CN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四</a:t>
            </a:r>
            <a:endParaRPr lang="zh-CN" alt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50500" y="1728171"/>
            <a:ext cx="9931563" cy="1700829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利用“百链外文搜索库”检索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</a:rPr>
              <a:t>自己的课题，尝试检索与课题相关的图书、期刊论文、学位论文、标准文献等。</a:t>
            </a:r>
            <a:endParaRPr lang="en-US" altLang="zh-CN" sz="2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70" y="901700"/>
            <a:ext cx="6697345" cy="5423535"/>
          </a:xfrm>
          <a:prstGeom prst="rect">
            <a:avLst/>
          </a:prstGeom>
        </p:spPr>
      </p:pic>
      <p:sp>
        <p:nvSpPr>
          <p:cNvPr id="12" name="矩形: 圆角 11"/>
          <p:cNvSpPr/>
          <p:nvPr/>
        </p:nvSpPr>
        <p:spPr>
          <a:xfrm>
            <a:off x="2298114" y="2726256"/>
            <a:ext cx="1102603" cy="2954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29235" y="67385"/>
            <a:ext cx="10445092" cy="609460"/>
            <a:chOff x="526366" y="342743"/>
            <a:chExt cx="8996970" cy="609460"/>
          </a:xfrm>
        </p:grpSpPr>
        <p:sp>
          <p:nvSpPr>
            <p:cNvPr id="14" name="TextBox 32"/>
            <p:cNvSpPr txBox="1"/>
            <p:nvPr/>
          </p:nvSpPr>
          <p:spPr>
            <a:xfrm>
              <a:off x="1248222" y="417158"/>
              <a:ext cx="8275114" cy="4307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OA</a:t>
              </a:r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开放存取资源检索实践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5" name="Picture 4" descr="C:\Users\Administrator\Desktop\微立体创业计划\004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366" y="342743"/>
              <a:ext cx="609460" cy="609460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图片 1" descr="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530" y="567690"/>
            <a:ext cx="7898130" cy="6091555"/>
          </a:xfrm>
          <a:prstGeom prst="rect">
            <a:avLst/>
          </a:prstGeom>
        </p:spPr>
      </p:pic>
      <p:sp>
        <p:nvSpPr>
          <p:cNvPr id="6" name="箭头: 上 5"/>
          <p:cNvSpPr/>
          <p:nvPr/>
        </p:nvSpPr>
        <p:spPr>
          <a:xfrm rot="19394972">
            <a:off x="7555243" y="5570723"/>
            <a:ext cx="570743" cy="914400"/>
          </a:xfrm>
          <a:prstGeom prst="up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内容占位符 5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9963" y="802980"/>
            <a:ext cx="7156865" cy="4589837"/>
          </a:xfrm>
          <a:ln>
            <a:solidFill>
              <a:schemeClr val="accent1"/>
            </a:solidFill>
          </a:ln>
        </p:spPr>
      </p:pic>
      <p:grpSp>
        <p:nvGrpSpPr>
          <p:cNvPr id="13" name="组合 12"/>
          <p:cNvGrpSpPr/>
          <p:nvPr/>
        </p:nvGrpSpPr>
        <p:grpSpPr>
          <a:xfrm>
            <a:off x="429235" y="67385"/>
            <a:ext cx="10276279" cy="609460"/>
            <a:chOff x="526366" y="342743"/>
            <a:chExt cx="8851562" cy="609460"/>
          </a:xfrm>
        </p:grpSpPr>
        <p:sp>
          <p:nvSpPr>
            <p:cNvPr id="14" name="TextBox 32"/>
            <p:cNvSpPr txBox="1"/>
            <p:nvPr/>
          </p:nvSpPr>
          <p:spPr>
            <a:xfrm>
              <a:off x="1248222" y="417158"/>
              <a:ext cx="8129706" cy="4307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OA</a:t>
              </a:r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开放存取资源检索实践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5" name="Picture 4" descr="C:\Users\Administrator\Desktop\微立体创业计划\004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366" y="342743"/>
              <a:ext cx="609460" cy="609460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矩形 4"/>
          <p:cNvSpPr/>
          <p:nvPr/>
        </p:nvSpPr>
        <p:spPr>
          <a:xfrm>
            <a:off x="1648170" y="2317684"/>
            <a:ext cx="5523914" cy="11113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箭头: 上 5"/>
          <p:cNvSpPr/>
          <p:nvPr/>
        </p:nvSpPr>
        <p:spPr>
          <a:xfrm rot="19394972">
            <a:off x="3622544" y="3202220"/>
            <a:ext cx="570743" cy="914400"/>
          </a:xfrm>
          <a:prstGeom prst="up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内容占位符 1" descr="9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21979" y="1793842"/>
            <a:ext cx="6726399" cy="48985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AutoShape 6"/>
          <p:cNvSpPr>
            <a:spLocks noChangeArrowheads="1"/>
          </p:cNvSpPr>
          <p:nvPr/>
        </p:nvSpPr>
        <p:spPr bwMode="auto">
          <a:xfrm>
            <a:off x="10499925" y="3659420"/>
            <a:ext cx="821967" cy="188899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6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7" grpId="0" bldLvl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201" y="1116843"/>
            <a:ext cx="7999094" cy="52213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AutoShape 13"/>
          <p:cNvSpPr>
            <a:spLocks noChangeArrowheads="1"/>
          </p:cNvSpPr>
          <p:nvPr/>
        </p:nvSpPr>
        <p:spPr bwMode="auto">
          <a:xfrm>
            <a:off x="8111465" y="2282729"/>
            <a:ext cx="4248150" cy="727075"/>
          </a:xfrm>
          <a:prstGeom prst="wedgeRoundRectCallout">
            <a:avLst>
              <a:gd name="adj1" fmla="val -80740"/>
              <a:gd name="adj2" fmla="val 228145"/>
              <a:gd name="adj3" fmla="val 16667"/>
            </a:avLst>
          </a:prstGeom>
          <a:solidFill>
            <a:srgbClr val="FFFF99"/>
          </a:solidFill>
          <a:ln w="12700">
            <a:solidFill>
              <a:srgbClr val="FF0000"/>
            </a:solidFill>
            <a:prstDash val="sysDot"/>
            <a:miter lim="800000"/>
          </a:ln>
        </p:spPr>
        <p:txBody>
          <a:bodyPr/>
          <a:lstStyle/>
          <a:p>
            <a:r>
              <a:rPr lang="zh-CN" altLang="en-US" sz="1600" b="1" dirty="0"/>
              <a:t>以检索纳米材料在医药中应用的课题为例</a:t>
            </a:r>
            <a:endParaRPr lang="en-US" altLang="zh-CN" sz="1600" b="1" dirty="0"/>
          </a:p>
          <a:p>
            <a:r>
              <a:rPr lang="zh-CN" altLang="en-US" sz="1600" b="1" dirty="0"/>
              <a:t>输入检索词 </a:t>
            </a:r>
            <a:r>
              <a:rPr lang="en-US" altLang="zh-CN" sz="1600" b="1" dirty="0"/>
              <a:t>nanomaterial  pharmaceutical</a:t>
            </a:r>
            <a:endParaRPr lang="en-US" altLang="zh-CN" sz="1600" b="1" dirty="0"/>
          </a:p>
        </p:txBody>
      </p:sp>
      <p:sp>
        <p:nvSpPr>
          <p:cNvPr id="6" name="矩形 5"/>
          <p:cNvSpPr/>
          <p:nvPr/>
        </p:nvSpPr>
        <p:spPr>
          <a:xfrm>
            <a:off x="2588456" y="4403188"/>
            <a:ext cx="5219114" cy="9706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上 8"/>
          <p:cNvSpPr/>
          <p:nvPr/>
        </p:nvSpPr>
        <p:spPr>
          <a:xfrm rot="19394972">
            <a:off x="3889830" y="5706269"/>
            <a:ext cx="570743" cy="914400"/>
          </a:xfrm>
          <a:prstGeom prst="up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6" grpId="0" animBg="1"/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内容占位符 4" descr="88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52575" y="-38100"/>
            <a:ext cx="9086850" cy="6835775"/>
          </a:xfrm>
          <a:ln>
            <a:solidFill>
              <a:schemeClr val="accent1"/>
            </a:solidFill>
          </a:ln>
        </p:spPr>
      </p:pic>
      <p:sp>
        <p:nvSpPr>
          <p:cNvPr id="7" name="下箭头 6"/>
          <p:cNvSpPr/>
          <p:nvPr/>
        </p:nvSpPr>
        <p:spPr>
          <a:xfrm rot="5400000">
            <a:off x="7473951" y="1908176"/>
            <a:ext cx="414337" cy="798512"/>
          </a:xfrm>
          <a:prstGeom prst="downArrow">
            <a:avLst>
              <a:gd name="adj1" fmla="val 38096"/>
              <a:gd name="adj2" fmla="val 79437"/>
            </a:avLst>
          </a:prstGeom>
          <a:solidFill>
            <a:srgbClr val="FF0000"/>
          </a:solidFill>
          <a:ln>
            <a:solidFill>
              <a:srgbClr val="D794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9" name="内容占位符 4" descr="22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0663" y="142876"/>
            <a:ext cx="9307513" cy="6511925"/>
          </a:xfrm>
          <a:ln>
            <a:solidFill>
              <a:schemeClr val="accent1"/>
            </a:solidFill>
          </a:ln>
        </p:spPr>
      </p:pic>
      <p:sp>
        <p:nvSpPr>
          <p:cNvPr id="7" name="下箭头 6"/>
          <p:cNvSpPr/>
          <p:nvPr/>
        </p:nvSpPr>
        <p:spPr>
          <a:xfrm rot="10800000">
            <a:off x="4100514" y="2189163"/>
            <a:ext cx="414337" cy="798512"/>
          </a:xfrm>
          <a:prstGeom prst="downArrow">
            <a:avLst>
              <a:gd name="adj1" fmla="val 38096"/>
              <a:gd name="adj2" fmla="val 79437"/>
            </a:avLst>
          </a:prstGeom>
          <a:solidFill>
            <a:srgbClr val="FF0000"/>
          </a:solidFill>
          <a:ln>
            <a:solidFill>
              <a:srgbClr val="D794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1" name="内容占位符 4" descr="33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5093" y="388435"/>
            <a:ext cx="10980662" cy="6321853"/>
          </a:xfrm>
        </p:spPr>
      </p:pic>
      <p:sp>
        <p:nvSpPr>
          <p:cNvPr id="7" name="下箭头 6"/>
          <p:cNvSpPr/>
          <p:nvPr/>
        </p:nvSpPr>
        <p:spPr>
          <a:xfrm rot="10800000">
            <a:off x="10437764" y="698427"/>
            <a:ext cx="412750" cy="798512"/>
          </a:xfrm>
          <a:prstGeom prst="downArrow">
            <a:avLst>
              <a:gd name="adj1" fmla="val 38096"/>
              <a:gd name="adj2" fmla="val 79437"/>
            </a:avLst>
          </a:prstGeom>
          <a:solidFill>
            <a:srgbClr val="FF0000"/>
          </a:solidFill>
          <a:ln>
            <a:solidFill>
              <a:srgbClr val="D794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770" y="0"/>
            <a:ext cx="10791825" cy="6858000"/>
          </a:xfrm>
          <a:prstGeom prst="rect">
            <a:avLst/>
          </a:prstGeom>
        </p:spPr>
      </p:pic>
      <p:sp>
        <p:nvSpPr>
          <p:cNvPr id="4" name="流程图: 过程 3"/>
          <p:cNvSpPr/>
          <p:nvPr/>
        </p:nvSpPr>
        <p:spPr>
          <a:xfrm>
            <a:off x="2804795" y="3480435"/>
            <a:ext cx="4717415" cy="2738755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线形标注 1 5"/>
          <p:cNvSpPr/>
          <p:nvPr/>
        </p:nvSpPr>
        <p:spPr>
          <a:xfrm>
            <a:off x="8183245" y="4563745"/>
            <a:ext cx="2643505" cy="540385"/>
          </a:xfrm>
          <a:prstGeom prst="borderCallout1">
            <a:avLst>
              <a:gd name="adj1" fmla="val 43045"/>
              <a:gd name="adj2" fmla="val -2023"/>
              <a:gd name="adj3" fmla="val -116954"/>
              <a:gd name="adj4" fmla="val -31569"/>
            </a:avLst>
          </a:prstGeom>
          <a:solidFill>
            <a:srgbClr val="FFFF00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提供该字段检索帮助</a:t>
            </a:r>
            <a:endParaRPr lang="zh-CN" altLang="en-US" b="1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6" grpId="0" bldLvl="0" animBg="1"/>
      <p:bldP spid="6" grpId="1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1069" y="531851"/>
            <a:ext cx="10597209" cy="635000"/>
          </a:xfrm>
        </p:spPr>
        <p:txBody>
          <a:bodyPr/>
          <a:lstStyle/>
          <a:p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实 践 任 务 </a:t>
            </a:r>
            <a:r>
              <a:rPr lang="zh-CN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五</a:t>
            </a:r>
            <a:endParaRPr lang="zh-CN" alt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50500" y="1728171"/>
            <a:ext cx="9931563" cy="1700829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利用“</a:t>
            </a: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OALib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开放存取资源图书馆”检索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自己的课题，筛选与课题相关的期刊论文。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653696" y="2577257"/>
            <a:ext cx="6884608" cy="1164749"/>
            <a:chOff x="2864303" y="2540764"/>
            <a:chExt cx="6392189" cy="741362"/>
          </a:xfrm>
        </p:grpSpPr>
        <p:sp>
          <p:nvSpPr>
            <p:cNvPr id="4" name="矩形 1"/>
            <p:cNvSpPr>
              <a:spLocks noChangeArrowheads="1"/>
            </p:cNvSpPr>
            <p:nvPr/>
          </p:nvSpPr>
          <p:spPr bwMode="auto">
            <a:xfrm>
              <a:off x="4371615" y="2540764"/>
              <a:ext cx="3365616" cy="741362"/>
            </a:xfrm>
            <a:prstGeom prst="rect">
              <a:avLst/>
            </a:prstGeom>
            <a:gradFill>
              <a:gsLst>
                <a:gs pos="0">
                  <a:srgbClr val="FFFFFF">
                    <a:lumMod val="85000"/>
                  </a:srgbClr>
                </a:gs>
                <a:gs pos="100000">
                  <a:srgbClr val="FFFFFF"/>
                </a:gs>
              </a:gsLst>
              <a:lin ang="5400000" scaled="0"/>
            </a:gradFill>
            <a:ln w="57150" algn="ctr">
              <a:gradFill>
                <a:gsLst>
                  <a:gs pos="100000">
                    <a:srgbClr val="FFFFFF">
                      <a:lumMod val="85000"/>
                    </a:srgbClr>
                  </a:gs>
                  <a:gs pos="0">
                    <a:srgbClr val="FFFFFF"/>
                  </a:gs>
                </a:gsLst>
                <a:lin ang="5400000" scaled="0"/>
              </a:gradFill>
              <a:miter lim="800000"/>
            </a:ln>
            <a:effectLst>
              <a:outerShdw blurRad="2032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" name="文本框 7"/>
            <p:cNvSpPr txBox="1">
              <a:spLocks noChangeArrowheads="1"/>
            </p:cNvSpPr>
            <p:nvPr/>
          </p:nvSpPr>
          <p:spPr bwMode="auto">
            <a:xfrm>
              <a:off x="4652252" y="2633487"/>
              <a:ext cx="2986059" cy="52892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1" i="0" u="none" strike="noStrike" kern="0" cap="none" spc="0" normalizeH="0" baseline="0" noProof="0" dirty="0">
                  <a:ln>
                    <a:noFill/>
                  </a:ln>
                  <a:solidFill>
                    <a:srgbClr val="FF669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本</a:t>
              </a:r>
              <a:r>
                <a:rPr kumimoji="0" lang="zh-CN" altLang="en-US" sz="4800" b="1" i="0" u="none" strike="noStrike" kern="0" cap="none" spc="0" normalizeH="0" baseline="0" noProof="0" dirty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zh-CN" altLang="en-US" sz="4800" b="1" i="0" u="none" strike="noStrike" kern="0" cap="none" spc="0" normalizeH="0" baseline="0" noProof="0" dirty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讲</a:t>
              </a:r>
              <a:r>
                <a:rPr kumimoji="0" lang="zh-CN" altLang="en-US" sz="4800" b="1" i="0" u="none" strike="noStrike" kern="0" cap="none" spc="0" normalizeH="0" baseline="0" noProof="0" dirty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zh-CN" altLang="en-US" sz="4800" b="1" i="0" u="none" strike="noStrike" kern="0" cap="none" spc="0" normalizeH="0" baseline="0" noProof="0" dirty="0">
                  <a:ln>
                    <a:noFill/>
                  </a:ln>
                  <a:solidFill>
                    <a:srgbClr val="00CC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结</a:t>
              </a:r>
              <a:r>
                <a:rPr kumimoji="0" lang="zh-CN" altLang="en-US" sz="4800" b="1" i="0" u="none" strike="noStrike" kern="0" cap="none" spc="0" normalizeH="0" baseline="0" noProof="0" dirty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zh-CN" altLang="en-US" sz="4800" b="1" i="0" u="none" strike="noStrike" kern="0" cap="none" spc="0" normalizeH="0" baseline="0" noProof="0" dirty="0">
                  <a:ln>
                    <a:noFill/>
                  </a:ln>
                  <a:solidFill>
                    <a:srgbClr val="9900C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束</a:t>
              </a:r>
              <a:endParaRPr kumimoji="0" lang="zh-CN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9900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2864303" y="2540764"/>
              <a:ext cx="837167" cy="714375"/>
              <a:chOff x="3864628" y="2695508"/>
              <a:chExt cx="837167" cy="714375"/>
            </a:xfrm>
          </p:grpSpPr>
          <p:sp>
            <p:nvSpPr>
              <p:cNvPr id="10" name="燕尾形 9"/>
              <p:cNvSpPr>
                <a:spLocks noChangeArrowheads="1"/>
              </p:cNvSpPr>
              <p:nvPr/>
            </p:nvSpPr>
            <p:spPr bwMode="auto">
              <a:xfrm>
                <a:off x="3864628" y="2695508"/>
                <a:ext cx="457610" cy="714375"/>
              </a:xfrm>
              <a:prstGeom prst="chevron">
                <a:avLst>
                  <a:gd name="adj" fmla="val 50000"/>
                </a:avLst>
              </a:prstGeom>
              <a:solidFill>
                <a:srgbClr val="F17475"/>
              </a:solidFill>
              <a:ln w="38100" algn="ctr">
                <a:gradFill>
                  <a:gsLst>
                    <a:gs pos="100000">
                      <a:srgbClr val="FFFFFF">
                        <a:lumMod val="85000"/>
                      </a:srgbClr>
                    </a:gs>
                    <a:gs pos="0">
                      <a:srgbClr val="FFFFFF"/>
                    </a:gs>
                  </a:gsLst>
                  <a:lin ang="5400000" scaled="0"/>
                </a:gradFill>
                <a:miter lim="800000"/>
              </a:ln>
              <a:effectLst>
                <a:outerShdw blurRad="203200" dist="1270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燕尾形 9"/>
              <p:cNvSpPr>
                <a:spLocks noChangeArrowheads="1"/>
              </p:cNvSpPr>
              <p:nvPr/>
            </p:nvSpPr>
            <p:spPr bwMode="auto">
              <a:xfrm>
                <a:off x="4244185" y="2695508"/>
                <a:ext cx="457610" cy="714375"/>
              </a:xfrm>
              <a:prstGeom prst="chevron">
                <a:avLst>
                  <a:gd name="adj" fmla="val 50000"/>
                </a:avLst>
              </a:prstGeom>
              <a:solidFill>
                <a:srgbClr val="FFBF53"/>
              </a:solidFill>
              <a:ln w="38100" algn="ctr">
                <a:gradFill>
                  <a:gsLst>
                    <a:gs pos="100000">
                      <a:srgbClr val="FFFFFF">
                        <a:lumMod val="85000"/>
                      </a:srgbClr>
                    </a:gs>
                    <a:gs pos="0">
                      <a:srgbClr val="FFFFFF"/>
                    </a:gs>
                  </a:gsLst>
                  <a:lin ang="5400000" scaled="0"/>
                </a:gradFill>
                <a:miter lim="800000"/>
              </a:ln>
              <a:effectLst>
                <a:outerShdw blurRad="203200" dist="1270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8451464" y="2554257"/>
              <a:ext cx="805028" cy="714375"/>
              <a:chOff x="7016609" y="2695508"/>
              <a:chExt cx="805028" cy="714375"/>
            </a:xfrm>
          </p:grpSpPr>
          <p:sp>
            <p:nvSpPr>
              <p:cNvPr id="8" name="燕尾形 9"/>
              <p:cNvSpPr>
                <a:spLocks noChangeArrowheads="1"/>
              </p:cNvSpPr>
              <p:nvPr/>
            </p:nvSpPr>
            <p:spPr bwMode="auto">
              <a:xfrm rot="10800000">
                <a:off x="7016609" y="2695508"/>
                <a:ext cx="457610" cy="714375"/>
              </a:xfrm>
              <a:prstGeom prst="chevron">
                <a:avLst>
                  <a:gd name="adj" fmla="val 50000"/>
                </a:avLst>
              </a:prstGeom>
              <a:solidFill>
                <a:srgbClr val="01B3C5"/>
              </a:solidFill>
              <a:ln w="38100" algn="ctr">
                <a:gradFill>
                  <a:gsLst>
                    <a:gs pos="100000">
                      <a:srgbClr val="FFFFFF">
                        <a:lumMod val="85000"/>
                      </a:srgbClr>
                    </a:gs>
                    <a:gs pos="0">
                      <a:srgbClr val="FFFFFF"/>
                    </a:gs>
                  </a:gsLst>
                  <a:lin ang="5400000" scaled="0"/>
                </a:gradFill>
                <a:miter lim="800000"/>
              </a:ln>
              <a:effectLst>
                <a:outerShdw blurRad="203200" dist="1270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1080000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" name="燕尾形 9"/>
              <p:cNvSpPr>
                <a:spLocks noChangeArrowheads="1"/>
              </p:cNvSpPr>
              <p:nvPr/>
            </p:nvSpPr>
            <p:spPr bwMode="auto">
              <a:xfrm rot="10800000">
                <a:off x="7364026" y="2695508"/>
                <a:ext cx="457611" cy="714375"/>
              </a:xfrm>
              <a:prstGeom prst="chevron">
                <a:avLst>
                  <a:gd name="adj" fmla="val 50000"/>
                </a:avLst>
              </a:prstGeom>
              <a:solidFill>
                <a:srgbClr val="985CB0"/>
              </a:solidFill>
              <a:ln w="38100" algn="ctr">
                <a:gradFill>
                  <a:gsLst>
                    <a:gs pos="100000">
                      <a:srgbClr val="FFFFFF">
                        <a:lumMod val="85000"/>
                      </a:srgbClr>
                    </a:gs>
                    <a:gs pos="0">
                      <a:srgbClr val="FFFFFF"/>
                    </a:gs>
                  </a:gsLst>
                  <a:lin ang="5400000" scaled="0"/>
                </a:gradFill>
                <a:miter lim="800000"/>
              </a:ln>
              <a:effectLst>
                <a:outerShdw blurRad="203200" dist="1270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1080000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6" name="矩形 3"/>
          <p:cNvSpPr>
            <a:spLocks noChangeArrowheads="1"/>
          </p:cNvSpPr>
          <p:nvPr/>
        </p:nvSpPr>
        <p:spPr bwMode="auto">
          <a:xfrm>
            <a:off x="612775" y="2792095"/>
            <a:ext cx="11193780" cy="706755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softEdge rad="63500"/>
          </a:effec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ct val="65000"/>
              </a:spcBef>
              <a:buClr>
                <a:srgbClr val="2A53AD"/>
              </a:buClr>
              <a:buSzPct val="150000"/>
              <a:buFont typeface="Times" panose="02020603050405020304" pitchFamily="18" charset="0"/>
              <a:defRPr b="1"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1pPr>
            <a:lvl2pPr marL="742950" indent="-28575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2pPr>
            <a:lvl3pPr marL="11430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buChar char="•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3pPr>
            <a:lvl4pPr marL="16002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buChar char="•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4pPr>
            <a:lvl5pPr marL="20574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20000"/>
              </a:spcBef>
              <a:buClr>
                <a:schemeClr val="folHlink"/>
              </a:buClr>
              <a:buSzTx/>
              <a:buFont typeface="Wingdings" panose="05000000000000000000" pitchFamily="2" charset="2"/>
              <a:buNone/>
            </a:pP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查找出版年在2010-2020，标题中含有信息素养的资料</a:t>
            </a:r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4220845" y="1796415"/>
            <a:ext cx="3461385" cy="78359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softEdge rad="63500"/>
          </a:effec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ct val="65000"/>
              </a:spcBef>
              <a:buClr>
                <a:srgbClr val="2A53AD"/>
              </a:buClr>
              <a:buSzPct val="150000"/>
              <a:buFont typeface="Times" panose="02020603050405020304" pitchFamily="18" charset="0"/>
              <a:defRPr b="1"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1pPr>
            <a:lvl2pPr marL="742950" indent="-28575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2pPr>
            <a:lvl3pPr marL="11430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buChar char="•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3pPr>
            <a:lvl4pPr marL="16002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buChar char="•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4pPr>
            <a:lvl5pPr marL="2057400" indent="-228600">
              <a:lnSpc>
                <a:spcPct val="85000"/>
              </a:lnSpc>
              <a:spcBef>
                <a:spcPct val="30000"/>
              </a:spcBef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2A53AD"/>
              </a:buClr>
              <a:buSzPct val="150000"/>
              <a:buFont typeface="仿宋_GB2312" panose="02010609030101010101" pitchFamily="49" charset="-122"/>
              <a:defRPr>
                <a:solidFill>
                  <a:srgbClr val="4D4D4D"/>
                </a:solidFill>
                <a:latin typeface="仿宋_GB2312" panose="02010609030101010101" pitchFamily="49" charset="-122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20000"/>
              </a:spcBef>
              <a:buClr>
                <a:schemeClr val="folHlink"/>
              </a:buClr>
              <a:buSzTx/>
              <a:buFont typeface="Wingdings" panose="05000000000000000000" pitchFamily="2" charset="2"/>
              <a:buNone/>
            </a:pPr>
            <a:r>
              <a:rPr lang="zh-CN" altLang="en-US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检索举例</a:t>
            </a:r>
            <a:endParaRPr lang="zh-CN" altLang="en-US" sz="3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5310" y="-172085"/>
            <a:ext cx="11042015" cy="685800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4330065" y="3390900"/>
            <a:ext cx="1641475" cy="487045"/>
          </a:xfrm>
          <a:prstGeom prst="round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线形标注 1 5"/>
          <p:cNvSpPr/>
          <p:nvPr/>
        </p:nvSpPr>
        <p:spPr>
          <a:xfrm>
            <a:off x="6518910" y="2494280"/>
            <a:ext cx="2196465" cy="771525"/>
          </a:xfrm>
          <a:prstGeom prst="borderCallout1">
            <a:avLst>
              <a:gd name="adj1" fmla="val 103374"/>
              <a:gd name="adj2" fmla="val 50881"/>
              <a:gd name="adj3" fmla="val 150288"/>
              <a:gd name="adj4" fmla="val -23850"/>
            </a:avLst>
          </a:prstGeom>
          <a:solidFill>
            <a:srgbClr val="FFFF00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b="1">
                <a:solidFill>
                  <a:schemeClr val="tx1"/>
                </a:solidFill>
              </a:rPr>
              <a:t>要检索精确匹配的短语，</a:t>
            </a:r>
            <a:r>
              <a:rPr lang="zh-CN" b="1">
                <a:solidFill>
                  <a:schemeClr val="tx1"/>
                </a:solidFill>
              </a:rPr>
              <a:t>需</a:t>
            </a:r>
            <a:r>
              <a:rPr b="1">
                <a:solidFill>
                  <a:schemeClr val="tx1"/>
                </a:solidFill>
              </a:rPr>
              <a:t>使用引号</a:t>
            </a:r>
            <a:endParaRPr b="1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  <p:bldP spid="6" grpId="0" bldLvl="0" animBg="1"/>
      <p:bldP spid="6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5310" y="-172085"/>
            <a:ext cx="11042015" cy="685800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4330065" y="3390900"/>
            <a:ext cx="1641475" cy="487045"/>
          </a:xfrm>
          <a:prstGeom prst="round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线形标注 1 5"/>
          <p:cNvSpPr/>
          <p:nvPr/>
        </p:nvSpPr>
        <p:spPr>
          <a:xfrm>
            <a:off x="6518910" y="2494280"/>
            <a:ext cx="2196465" cy="771525"/>
          </a:xfrm>
          <a:prstGeom prst="borderCallout1">
            <a:avLst>
              <a:gd name="adj1" fmla="val 103374"/>
              <a:gd name="adj2" fmla="val 50881"/>
              <a:gd name="adj3" fmla="val 150288"/>
              <a:gd name="adj4" fmla="val -23850"/>
            </a:avLst>
          </a:prstGeom>
          <a:solidFill>
            <a:srgbClr val="FFFF00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b="1">
                <a:solidFill>
                  <a:schemeClr val="tx1"/>
                </a:solidFill>
              </a:rPr>
              <a:t>要检索精确匹配的短语，</a:t>
            </a:r>
            <a:r>
              <a:rPr lang="zh-CN" b="1">
                <a:solidFill>
                  <a:schemeClr val="tx1"/>
                </a:solidFill>
              </a:rPr>
              <a:t>需</a:t>
            </a:r>
            <a:r>
              <a:rPr b="1">
                <a:solidFill>
                  <a:schemeClr val="tx1"/>
                </a:solidFill>
              </a:rPr>
              <a:t>使用引号</a:t>
            </a:r>
            <a:endParaRPr b="1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  <p:bldP spid="6" grpId="0" bldLvl="0" animBg="1"/>
      <p:bldP spid="6" grpId="1" animBg="1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PP_MARK_KEY" val="bd7c8c22-1c92-4c82-b631-6894bf89a418"/>
  <p:tag name="COMMONDATA" val="eyJoZGlkIjoiMGU4Zjk5YjMzYjgwNmU1Y2NlNjg4YWEyNWYzMmQxMmY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2">
      <a:dk1>
        <a:sysClr val="windowText" lastClr="000000"/>
      </a:dk1>
      <a:lt1>
        <a:sysClr val="window" lastClr="FFFFFF"/>
      </a:lt1>
      <a:dk2>
        <a:srgbClr val="FFFFFF"/>
      </a:dk2>
      <a:lt2>
        <a:srgbClr val="FFFFFF"/>
      </a:lt2>
      <a:accent1>
        <a:srgbClr val="0E647C"/>
      </a:accent1>
      <a:accent2>
        <a:srgbClr val="2DB2A4"/>
      </a:accent2>
      <a:accent3>
        <a:srgbClr val="74AF47"/>
      </a:accent3>
      <a:accent4>
        <a:srgbClr val="755DA1"/>
      </a:accent4>
      <a:accent5>
        <a:srgbClr val="4BACC6"/>
      </a:accent5>
      <a:accent6>
        <a:srgbClr val="F87A08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1668</Words>
  <Application>WPS 演示</Application>
  <PresentationFormat>宽屏</PresentationFormat>
  <Paragraphs>233</Paragraphs>
  <Slides>61</Slides>
  <Notes>5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61</vt:i4>
      </vt:variant>
    </vt:vector>
  </HeadingPairs>
  <TitlesOfParts>
    <vt:vector size="79" baseType="lpstr">
      <vt:lpstr>Arial</vt:lpstr>
      <vt:lpstr>宋体</vt:lpstr>
      <vt:lpstr>Wingdings</vt:lpstr>
      <vt:lpstr>微软雅黑</vt:lpstr>
      <vt:lpstr>Calibri</vt:lpstr>
      <vt:lpstr>Calibri</vt:lpstr>
      <vt:lpstr>仿宋_GB2312</vt:lpstr>
      <vt:lpstr>仿宋</vt:lpstr>
      <vt:lpstr>Times</vt:lpstr>
      <vt:lpstr>Times New Roman</vt:lpstr>
      <vt:lpstr>Arial Unicode MS</vt:lpstr>
      <vt:lpstr>等线</vt:lpstr>
      <vt:lpstr>黑体</vt:lpstr>
      <vt:lpstr>隶书</vt:lpstr>
      <vt:lpstr>Arial</vt:lpstr>
      <vt:lpstr>等线 Light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实 践 任 务 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实 践 任 务 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实 践 任 务 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实 践 任 务 四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实 践 任 务 五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小可</cp:lastModifiedBy>
  <cp:revision>61</cp:revision>
  <dcterms:created xsi:type="dcterms:W3CDTF">2020-03-31T06:03:00Z</dcterms:created>
  <dcterms:modified xsi:type="dcterms:W3CDTF">2023-12-11T03:00:53Z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2052-12.1.0.15990</vt:lpwstr>
  </property>
  <property fmtid="{D5CDD505-2E9C-101B-9397-08002B2CF9AE}" pid="3" name="ICV">
    <vt:lpwstr>30F8B44380874AD093375903DE91CC59</vt:lpwstr>
  </property>
</Properties>
</file>